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1" r:id="rId3"/>
    <p:sldMasterId id="2147483662" r:id="rId4"/>
    <p:sldMasterId id="2147483663" r:id="rId5"/>
  </p:sldMasterIdLst>
  <p:notesMasterIdLst>
    <p:notesMasterId r:id="rId47"/>
  </p:notesMasterIdLst>
  <p:sldIdLst>
    <p:sldId id="256" r:id="rId6"/>
    <p:sldId id="257" r:id="rId7"/>
    <p:sldId id="258" r:id="rId8"/>
    <p:sldId id="259" r:id="rId9"/>
    <p:sldId id="260" r:id="rId10"/>
    <p:sldId id="261" r:id="rId11"/>
    <p:sldId id="262" r:id="rId12"/>
    <p:sldId id="295"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96"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Century Gothic" panose="020B0502020202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F99"/>
    <a:srgbClr val="E85932"/>
    <a:srgbClr val="5EC5BA"/>
    <a:srgbClr val="F8B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9" autoAdjust="0"/>
    <p:restoredTop sz="94710" autoAdjust="0"/>
  </p:normalViewPr>
  <p:slideViewPr>
    <p:cSldViewPr snapToGrid="0">
      <p:cViewPr>
        <p:scale>
          <a:sx n="75" d="100"/>
          <a:sy n="75" d="100"/>
        </p:scale>
        <p:origin x="1704" y="408"/>
      </p:cViewPr>
      <p:guideLst/>
    </p:cSldViewPr>
  </p:slideViewPr>
  <p:outlineViewPr>
    <p:cViewPr>
      <p:scale>
        <a:sx n="33" d="100"/>
        <a:sy n="33" d="100"/>
      </p:scale>
      <p:origin x="0" y="-1691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b4421ee0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b4421ee0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g8b4421ee0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b4421ee0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b4421ee0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g8b4421ee0c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b4421ee0c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b4421ee0c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g8b4421ee0c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b4421ee0c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b4421ee0c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6" name="Google Shape;186;g8b4421ee0c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b4421ee0c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b4421ee0c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g8b4421ee0c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b4421ee0c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b4421ee0c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0" name="Google Shape;200;g8b4421ee0c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b4421ee0c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b4421ee0c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g8b4421ee0c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b4421ee0c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b4421ee0c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 name="Google Shape;214;g8b4421ee0c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b4421ee0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b4421ee0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8b4421ee0c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b4421ee0c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b4421ee0c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g8b4421ee0c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b4421ee0c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b4421ee0c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g8b4421ee0c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b4421ee0c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b4421ee0c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2" name="Google Shape;242;g8b4421ee0c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b4421ee0c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b4421ee0c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g8b4421ee0c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b4421ee0c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8b4421ee0c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6" name="Google Shape;256;g8b4421ee0c_0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b4421ee0c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8b4421ee0c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3" name="Google Shape;263;g8b4421ee0c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b4421ee0c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b4421ee0c_0_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0" name="Google Shape;270;g8b4421ee0c_0_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b4421ee0c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8b4421ee0c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7" name="Google Shape;277;g8b4421ee0c_0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b4421ee0c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8b4421ee0c_0_1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g8b4421ee0c_0_1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b4421ee0c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8b4421ee0c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g8b4421ee0c_0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b4421ee0c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8b4421ee0c_0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8" name="Google Shape;298;g8b4421ee0c_0_1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4421ee0c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4421ee0c_0_1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5" name="Google Shape;305;g8b4421ee0c_0_1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b4421ee0c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b4421ee0c_0_1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2" name="Google Shape;312;g8b4421ee0c_0_1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b4421ee0c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b4421ee0c_0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9" name="Google Shape;319;g8b4421ee0c_0_1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b4421ee0c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b4421ee0c_0_1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6" name="Google Shape;326;g8b4421ee0c_0_1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8b4421ee0c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8b4421ee0c_0_1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3" name="Google Shape;333;g8b4421ee0c_0_1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b4421ee0c_0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b4421ee0c_0_1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0" name="Google Shape;340;g8b4421ee0c_0_1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2" name="Google Shape;3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2" name="Google Shape;3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2" name="Google Shape;3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038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429406" y="1426554"/>
            <a:ext cx="9144000" cy="72757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E75925"/>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429406" y="2246202"/>
            <a:ext cx="9144000" cy="2756721"/>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a:off x="1429406" y="1426554"/>
            <a:ext cx="9144000" cy="72757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1E9F99"/>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subTitle" idx="1"/>
          </p:nvPr>
        </p:nvSpPr>
        <p:spPr>
          <a:xfrm>
            <a:off x="1429406" y="2246202"/>
            <a:ext cx="9144000" cy="2756721"/>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237309" y="1548270"/>
            <a:ext cx="10515600" cy="67178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9F9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6"/>
          <p:cNvSpPr txBox="1">
            <a:spLocks noGrp="1"/>
          </p:cNvSpPr>
          <p:nvPr>
            <p:ph type="body" idx="1"/>
          </p:nvPr>
        </p:nvSpPr>
        <p:spPr>
          <a:xfrm>
            <a:off x="342661" y="2246181"/>
            <a:ext cx="11503502" cy="28236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37309" y="1548270"/>
            <a:ext cx="10515600" cy="67178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7592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342661" y="2246181"/>
            <a:ext cx="11503502" cy="275689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
        <p:cNvGrpSpPr/>
        <p:nvPr/>
      </p:nvGrpSpPr>
      <p:grpSpPr>
        <a:xfrm>
          <a:off x="0" y="0"/>
          <a:ext cx="0" cy="0"/>
          <a:chOff x="0" y="0"/>
          <a:chExt cx="0" cy="0"/>
        </a:xfrm>
      </p:grpSpPr>
      <p:sp>
        <p:nvSpPr>
          <p:cNvPr id="41" name="Google Shape;41;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237309" y="1548270"/>
            <a:ext cx="10515600" cy="67178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7592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9"/>
          <p:cNvSpPr txBox="1">
            <a:spLocks noGrp="1"/>
          </p:cNvSpPr>
          <p:nvPr>
            <p:ph type="body" idx="1"/>
          </p:nvPr>
        </p:nvSpPr>
        <p:spPr>
          <a:xfrm>
            <a:off x="342661" y="2246181"/>
            <a:ext cx="11503502" cy="28236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0"/>
          <p:cNvSpPr txBox="1">
            <a:spLocks noGrp="1"/>
          </p:cNvSpPr>
          <p:nvPr>
            <p:ph type="ctrTitle"/>
          </p:nvPr>
        </p:nvSpPr>
        <p:spPr>
          <a:xfrm>
            <a:off x="1429406" y="1426554"/>
            <a:ext cx="9144000" cy="72757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E75925"/>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subTitle" idx="1"/>
          </p:nvPr>
        </p:nvSpPr>
        <p:spPr>
          <a:xfrm>
            <a:off x="1429406" y="2246202"/>
            <a:ext cx="9144000" cy="2756721"/>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1387366" y="1352003"/>
            <a:ext cx="9144000" cy="72757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1E9F99"/>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2"/>
          <p:cNvSpPr txBox="1">
            <a:spLocks noGrp="1"/>
          </p:cNvSpPr>
          <p:nvPr>
            <p:ph type="subTitle" idx="1"/>
          </p:nvPr>
        </p:nvSpPr>
        <p:spPr>
          <a:xfrm>
            <a:off x="1387366" y="2097587"/>
            <a:ext cx="9144000" cy="291855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237309" y="1548270"/>
            <a:ext cx="10515600" cy="67178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9F9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3"/>
          <p:cNvSpPr txBox="1">
            <a:spLocks noGrp="1"/>
          </p:cNvSpPr>
          <p:nvPr>
            <p:ph type="body" idx="1"/>
          </p:nvPr>
        </p:nvSpPr>
        <p:spPr>
          <a:xfrm>
            <a:off x="342661" y="2246181"/>
            <a:ext cx="11503502" cy="28236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42661" y="1539922"/>
            <a:ext cx="10515600" cy="6848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75925"/>
              </a:buClr>
              <a:buSzPts val="4000"/>
              <a:buFont typeface="Century Gothic"/>
              <a:buNone/>
              <a:defRPr sz="4000" b="1" i="0" u="none" strike="noStrike" cap="none">
                <a:solidFill>
                  <a:srgbClr val="E75925"/>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42661" y="2246181"/>
            <a:ext cx="11503502" cy="282361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E75925"/>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E75925"/>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descr="Orange background for closed caption area."/>
          <p:cNvSpPr/>
          <p:nvPr/>
        </p:nvSpPr>
        <p:spPr>
          <a:xfrm>
            <a:off x="0" y="5048386"/>
            <a:ext cx="12188825" cy="1809614"/>
          </a:xfrm>
          <a:prstGeom prst="rect">
            <a:avLst/>
          </a:prstGeom>
          <a:solidFill>
            <a:srgbClr val="E85A25"/>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3" name="Google Shape;13;p1" descr="A close up of Ombudsman Services of Contra Costa Solano and Alameda icon&#10;&#10;"/>
          <p:cNvPicPr preferRelativeResize="0"/>
          <p:nvPr/>
        </p:nvPicPr>
        <p:blipFill rotWithShape="1">
          <a:blip r:embed="rId4" cstate="email">
            <a:alphaModFix amt="78000"/>
            <a:extLst>
              <a:ext uri="{28A0092B-C50C-407E-A947-70E740481C1C}">
                <a14:useLocalDpi xmlns:a14="http://schemas.microsoft.com/office/drawing/2010/main"/>
              </a:ext>
            </a:extLst>
          </a:blip>
          <a:srcRect/>
          <a:stretch/>
        </p:blipFill>
        <p:spPr>
          <a:xfrm>
            <a:off x="0" y="5069796"/>
            <a:ext cx="1864451" cy="1809614"/>
          </a:xfrm>
          <a:prstGeom prst="rect">
            <a:avLst/>
          </a:prstGeom>
          <a:noFill/>
          <a:ln>
            <a:noFill/>
          </a:ln>
        </p:spPr>
      </p:pic>
      <p:pic>
        <p:nvPicPr>
          <p:cNvPr id="14" name="Google Shape;14;p1" descr="Elder Justice Lunch &amp; Learn Log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2661" y="215211"/>
            <a:ext cx="2241052" cy="10616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42661" y="1539922"/>
            <a:ext cx="10515600" cy="6848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75925"/>
              </a:buClr>
              <a:buSzPts val="4000"/>
              <a:buFont typeface="Century Gothic"/>
              <a:buNone/>
              <a:defRPr sz="4000" b="1" i="0" u="none" strike="noStrike" cap="none">
                <a:solidFill>
                  <a:srgbClr val="E75925"/>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8"/>
          <p:cNvSpPr txBox="1">
            <a:spLocks noGrp="1"/>
          </p:cNvSpPr>
          <p:nvPr>
            <p:ph type="body" idx="1"/>
          </p:nvPr>
        </p:nvSpPr>
        <p:spPr>
          <a:xfrm>
            <a:off x="342661" y="2246181"/>
            <a:ext cx="11503502" cy="282361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E75925"/>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E75925"/>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 name="Google Shape;49;p8" descr="Elder Justice Lunch &amp; Lear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2661" y="215211"/>
            <a:ext cx="2241052" cy="1061698"/>
          </a:xfrm>
          <a:prstGeom prst="rect">
            <a:avLst/>
          </a:prstGeom>
          <a:noFill/>
          <a:ln>
            <a:noFill/>
          </a:ln>
        </p:spPr>
      </p:pic>
      <p:pic>
        <p:nvPicPr>
          <p:cNvPr id="50" name="Google Shape;50;p8" descr="Event Theme Graphic. Faces of Senior Service Professionals"/>
          <p:cNvPicPr preferRelativeResize="0"/>
          <p:nvPr/>
        </p:nvPicPr>
        <p:blipFill rotWithShape="1">
          <a:blip r:embed="rId5" cstate="email">
            <a:alphaModFix/>
            <a:extLst>
              <a:ext uri="{28A0092B-C50C-407E-A947-70E740481C1C}">
                <a14:useLocalDpi xmlns:a14="http://schemas.microsoft.com/office/drawing/2010/main"/>
              </a:ext>
            </a:extLst>
          </a:blip>
          <a:srcRect t="77103"/>
          <a:stretch/>
        </p:blipFill>
        <p:spPr>
          <a:xfrm>
            <a:off x="-3557334" y="5021235"/>
            <a:ext cx="15746159" cy="202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342661" y="1539922"/>
            <a:ext cx="10515600" cy="6848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E9F99"/>
              </a:buClr>
              <a:buSzPts val="4000"/>
              <a:buFont typeface="Century Gothic"/>
              <a:buNone/>
              <a:defRPr sz="4000" b="1" i="0" u="none" strike="noStrike" cap="none">
                <a:solidFill>
                  <a:srgbClr val="1E9F9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11"/>
          <p:cNvSpPr txBox="1">
            <a:spLocks noGrp="1"/>
          </p:cNvSpPr>
          <p:nvPr>
            <p:ph type="body" idx="1"/>
          </p:nvPr>
        </p:nvSpPr>
        <p:spPr>
          <a:xfrm>
            <a:off x="342661" y="2246181"/>
            <a:ext cx="11503502" cy="282361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E9F99"/>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1E9F99"/>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11" descr="Orange background for closed caption area."/>
          <p:cNvSpPr/>
          <p:nvPr/>
        </p:nvSpPr>
        <p:spPr>
          <a:xfrm>
            <a:off x="0" y="5048386"/>
            <a:ext cx="12188825" cy="1809614"/>
          </a:xfrm>
          <a:prstGeom prst="rect">
            <a:avLst/>
          </a:prstGeom>
          <a:solidFill>
            <a:srgbClr val="1E9F99"/>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61" name="Google Shape;61;p11" descr="A close up of Ombudsman Services of Contra Costa Solano and Alameda icon&#10;&#10;"/>
          <p:cNvPicPr preferRelativeResize="0"/>
          <p:nvPr/>
        </p:nvPicPr>
        <p:blipFill rotWithShape="1">
          <a:blip r:embed="rId4" cstate="email">
            <a:alphaModFix amt="78000"/>
            <a:extLst>
              <a:ext uri="{28A0092B-C50C-407E-A947-70E740481C1C}">
                <a14:useLocalDpi xmlns:a14="http://schemas.microsoft.com/office/drawing/2010/main"/>
              </a:ext>
            </a:extLst>
          </a:blip>
          <a:srcRect/>
          <a:stretch/>
        </p:blipFill>
        <p:spPr>
          <a:xfrm>
            <a:off x="0" y="5069796"/>
            <a:ext cx="1864451" cy="1809614"/>
          </a:xfrm>
          <a:prstGeom prst="rect">
            <a:avLst/>
          </a:prstGeom>
          <a:noFill/>
          <a:ln>
            <a:noFill/>
          </a:ln>
        </p:spPr>
      </p:pic>
      <p:pic>
        <p:nvPicPr>
          <p:cNvPr id="62" name="Google Shape;62;p11" descr="Elder Justice Lunch &amp; Learn Log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2661" y="215211"/>
            <a:ext cx="2241052" cy="10616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42661" y="1539922"/>
            <a:ext cx="10515600" cy="6848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E9F99"/>
              </a:buClr>
              <a:buSzPts val="4000"/>
              <a:buFont typeface="Century Gothic"/>
              <a:buNone/>
              <a:defRPr sz="4000" b="1" i="0" u="none" strike="noStrike" cap="none">
                <a:solidFill>
                  <a:srgbClr val="1E9F9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4"/>
          <p:cNvSpPr txBox="1">
            <a:spLocks noGrp="1"/>
          </p:cNvSpPr>
          <p:nvPr>
            <p:ph type="body" idx="1"/>
          </p:nvPr>
        </p:nvSpPr>
        <p:spPr>
          <a:xfrm>
            <a:off x="342661" y="2246181"/>
            <a:ext cx="11503502" cy="282361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E9F99"/>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1E9F99"/>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2" name="Google Shape;72;p14" descr="Elder Justice Lunch &amp; Lear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2661" y="215211"/>
            <a:ext cx="2241052" cy="1061698"/>
          </a:xfrm>
          <a:prstGeom prst="rect">
            <a:avLst/>
          </a:prstGeom>
          <a:noFill/>
          <a:ln>
            <a:noFill/>
          </a:ln>
        </p:spPr>
      </p:pic>
      <p:pic>
        <p:nvPicPr>
          <p:cNvPr id="73" name="Google Shape;73;p14" descr="Event Theme Graphic. Faces of Senior Service Professionals"/>
          <p:cNvPicPr preferRelativeResize="0"/>
          <p:nvPr/>
        </p:nvPicPr>
        <p:blipFill rotWithShape="1">
          <a:blip r:embed="rId5" cstate="email">
            <a:alphaModFix/>
            <a:extLst>
              <a:ext uri="{28A0092B-C50C-407E-A947-70E740481C1C}">
                <a14:useLocalDpi xmlns:a14="http://schemas.microsoft.com/office/drawing/2010/main"/>
              </a:ext>
            </a:extLst>
          </a:blip>
          <a:srcRect t="79508"/>
          <a:stretch/>
        </p:blipFill>
        <p:spPr>
          <a:xfrm>
            <a:off x="-3553428" y="5042509"/>
            <a:ext cx="15742252" cy="18145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urts.ca.gov/documents/sum130.pdf"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hyperlink" Target="mailto:pgreendda@gmail.com"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51.jpg"/><Relationship Id="rId5" Type="http://schemas.openxmlformats.org/officeDocument/2006/relationships/image" Target="../media/image9.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jpeg"/><Relationship Id="rId11" Type="http://schemas.openxmlformats.org/officeDocument/2006/relationships/image" Target="../media/image4.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ctrTitle"/>
          </p:nvPr>
        </p:nvSpPr>
        <p:spPr>
          <a:xfrm>
            <a:off x="1429406" y="1426554"/>
            <a:ext cx="9144000" cy="72757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E75925"/>
              </a:buClr>
              <a:buSzPts val="3600"/>
              <a:buFont typeface="Century Gothic"/>
              <a:buNone/>
            </a:pPr>
            <a:r>
              <a:rPr lang="en-US" sz="3600" dirty="0"/>
              <a:t>ELDER JUSTICE LUNCH AND LEARN</a:t>
            </a:r>
            <a:br>
              <a:rPr lang="en-US" sz="3600" dirty="0"/>
            </a:br>
            <a:r>
              <a:rPr lang="en-US" sz="3600" dirty="0"/>
              <a:t>COLLABORATION AND THE FUTURE OF ELDER JUSTICE</a:t>
            </a:r>
            <a:endParaRPr dirty="0"/>
          </a:p>
        </p:txBody>
      </p:sp>
      <p:sp>
        <p:nvSpPr>
          <p:cNvPr id="85" name="Google Shape;85;p17"/>
          <p:cNvSpPr txBox="1">
            <a:spLocks noGrp="1"/>
          </p:cNvSpPr>
          <p:nvPr>
            <p:ph type="subTitle" idx="1"/>
          </p:nvPr>
        </p:nvSpPr>
        <p:spPr>
          <a:xfrm>
            <a:off x="1429406" y="2246202"/>
            <a:ext cx="9144000" cy="275672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US" dirty="0"/>
              <a:t>Preventing Eviction in the Age of COVID-19</a:t>
            </a:r>
            <a:endParaRPr dirty="0"/>
          </a:p>
        </p:txBody>
      </p:sp>
      <p:pic>
        <p:nvPicPr>
          <p:cNvPr id="86" name="Google Shape;86;p17">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5457" y="0"/>
            <a:ext cx="12387457" cy="6967944"/>
          </a:xfrm>
          <a:prstGeom prst="rect">
            <a:avLst/>
          </a:prstGeom>
          <a:noFill/>
          <a:ln>
            <a:noFill/>
          </a:ln>
        </p:spPr>
      </p:pic>
      <p:pic>
        <p:nvPicPr>
          <p:cNvPr id="87" name="Google Shape;87;p17" descr="Elder Justice Lunch &amp; Learn Logo.&#10;&#10;Tagline: Awareness, Prevention &amp; Innovation in the Age of Covid-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65081" y="1350986"/>
            <a:ext cx="7547655" cy="34274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547687" y="1777526"/>
            <a:ext cx="8366717" cy="67178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75925"/>
              </a:buClr>
              <a:buSzPts val="4000"/>
              <a:buFont typeface="Century Gothic"/>
              <a:buNone/>
            </a:pPr>
            <a:r>
              <a:rPr lang="en-US" dirty="0"/>
              <a:t>Intro to Legal Services of Northern California</a:t>
            </a:r>
            <a:endParaRPr dirty="0"/>
          </a:p>
        </p:txBody>
      </p:sp>
      <p:sp>
        <p:nvSpPr>
          <p:cNvPr id="161" name="Google Shape;161;p25"/>
          <p:cNvSpPr txBox="1">
            <a:spLocks noGrp="1"/>
          </p:cNvSpPr>
          <p:nvPr>
            <p:ph type="body" idx="1"/>
          </p:nvPr>
        </p:nvSpPr>
        <p:spPr>
          <a:xfrm>
            <a:off x="884614" y="3062459"/>
            <a:ext cx="10584897" cy="2823616"/>
          </a:xfrm>
          <a:prstGeom prst="rect">
            <a:avLst/>
          </a:prstGeom>
          <a:noFill/>
          <a:ln>
            <a:noFill/>
          </a:ln>
        </p:spPr>
        <p:txBody>
          <a:bodyPr spcFirstLastPara="1" wrap="square" lIns="91425" tIns="45700" rIns="91425" bIns="45700" anchor="t" anchorCtr="0">
            <a:noAutofit/>
          </a:bodyPr>
          <a:lstStyle/>
          <a:p>
            <a:pPr marL="635000" indent="-457200">
              <a:lnSpc>
                <a:spcPct val="100000"/>
              </a:lnSpc>
              <a:spcBef>
                <a:spcPts val="0"/>
              </a:spcBef>
              <a:spcAft>
                <a:spcPts val="1800"/>
              </a:spcAft>
              <a:buClr>
                <a:srgbClr val="5EC5BA"/>
              </a:buClr>
              <a:buSzPts val="2800"/>
            </a:pPr>
            <a:r>
              <a:rPr lang="en-US" dirty="0">
                <a:solidFill>
                  <a:schemeClr val="tx1">
                    <a:lumMod val="65000"/>
                    <a:lumOff val="35000"/>
                  </a:schemeClr>
                </a:solidFill>
              </a:rPr>
              <a:t>Non-profit law firm that provides free civil legal advice, advocacy, and representation to low-income and elderly residents.</a:t>
            </a:r>
          </a:p>
          <a:p>
            <a:pPr marL="635000" indent="-457200">
              <a:lnSpc>
                <a:spcPct val="100000"/>
              </a:lnSpc>
              <a:spcBef>
                <a:spcPts val="0"/>
              </a:spcBef>
              <a:spcAft>
                <a:spcPts val="1800"/>
              </a:spcAft>
              <a:buClr>
                <a:srgbClr val="5EC5BA"/>
              </a:buClr>
              <a:buSzPts val="2800"/>
            </a:pPr>
            <a:r>
              <a:rPr lang="en-US" dirty="0">
                <a:solidFill>
                  <a:schemeClr val="tx1">
                    <a:lumMod val="65000"/>
                    <a:lumOff val="35000"/>
                  </a:schemeClr>
                </a:solidFill>
              </a:rPr>
              <a:t>If we can’t help an individual, we will try to find a referral.</a:t>
            </a:r>
            <a:endParaRPr dirty="0">
              <a:solidFill>
                <a:schemeClr val="tx1">
                  <a:lumMod val="65000"/>
                  <a:lumOff val="35000"/>
                </a:schemeClr>
              </a:solidFill>
            </a:endParaRPr>
          </a:p>
        </p:txBody>
      </p:sp>
      <p:pic>
        <p:nvPicPr>
          <p:cNvPr id="4" name="Picture 3" descr="A close up of a gavel sitting on a table with legal books in the background.">
            <a:extLst>
              <a:ext uri="{FF2B5EF4-FFF2-40B4-BE49-F238E27FC236}">
                <a16:creationId xmlns:a16="http://schemas.microsoft.com/office/drawing/2014/main" id="{2FB70BC8-5490-2746-901C-81D050903E9E}"/>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38496" y="363254"/>
            <a:ext cx="2605817" cy="260581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536221" y="1548270"/>
            <a:ext cx="10216687"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Evictions in the Age of COVID	</a:t>
            </a:r>
            <a:endParaRPr dirty="0"/>
          </a:p>
        </p:txBody>
      </p:sp>
      <p:sp>
        <p:nvSpPr>
          <p:cNvPr id="168" name="Google Shape;168;p26"/>
          <p:cNvSpPr txBox="1">
            <a:spLocks noGrp="1"/>
          </p:cNvSpPr>
          <p:nvPr>
            <p:ph type="body" idx="1"/>
          </p:nvPr>
        </p:nvSpPr>
        <p:spPr>
          <a:xfrm>
            <a:off x="1010485" y="2296980"/>
            <a:ext cx="8639738" cy="2823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1800"/>
              </a:spcAft>
              <a:buNone/>
            </a:pPr>
            <a:r>
              <a:rPr lang="en-US" b="1" dirty="0">
                <a:solidFill>
                  <a:schemeClr val="tx1">
                    <a:lumMod val="65000"/>
                    <a:lumOff val="35000"/>
                  </a:schemeClr>
                </a:solidFill>
              </a:rPr>
              <a:t>Agenda:</a:t>
            </a:r>
            <a:endParaRPr b="1" dirty="0">
              <a:solidFill>
                <a:schemeClr val="tx1">
                  <a:lumMod val="65000"/>
                  <a:lumOff val="35000"/>
                </a:schemeClr>
              </a:solidFill>
            </a:endParaRPr>
          </a:p>
          <a:p>
            <a:pPr marL="914400" lvl="0" indent="-514350" algn="l" rtl="0">
              <a:lnSpc>
                <a:spcPct val="100000"/>
              </a:lnSpc>
              <a:spcBef>
                <a:spcPts val="0"/>
              </a:spcBef>
              <a:spcAft>
                <a:spcPts val="1800"/>
              </a:spcAft>
              <a:buClr>
                <a:schemeClr val="tx1">
                  <a:lumMod val="65000"/>
                  <a:lumOff val="35000"/>
                </a:schemeClr>
              </a:buClr>
              <a:buSzPct val="100000"/>
              <a:buFont typeface="+mj-lt"/>
              <a:buAutoNum type="arabicPeriod"/>
            </a:pPr>
            <a:r>
              <a:rPr lang="en-US" dirty="0">
                <a:solidFill>
                  <a:schemeClr val="tx1">
                    <a:lumMod val="65000"/>
                    <a:lumOff val="35000"/>
                  </a:schemeClr>
                </a:solidFill>
              </a:rPr>
              <a:t>Eviction Procedure (Notice, Pre-Judgment, and Post-Judgment periods).</a:t>
            </a:r>
            <a:endParaRPr dirty="0">
              <a:solidFill>
                <a:schemeClr val="tx1">
                  <a:lumMod val="65000"/>
                  <a:lumOff val="35000"/>
                </a:schemeClr>
              </a:solidFill>
            </a:endParaRPr>
          </a:p>
          <a:p>
            <a:pPr marL="914400" lvl="0" indent="-514350" algn="l" rtl="0">
              <a:lnSpc>
                <a:spcPct val="100000"/>
              </a:lnSpc>
              <a:spcBef>
                <a:spcPts val="0"/>
              </a:spcBef>
              <a:spcAft>
                <a:spcPts val="1800"/>
              </a:spcAft>
              <a:buClr>
                <a:schemeClr val="tx1">
                  <a:lumMod val="65000"/>
                  <a:lumOff val="35000"/>
                </a:schemeClr>
              </a:buClr>
              <a:buSzPct val="100000"/>
              <a:buFont typeface="+mj-lt"/>
              <a:buAutoNum type="arabicPeriod"/>
            </a:pPr>
            <a:r>
              <a:rPr lang="en-US" dirty="0">
                <a:solidFill>
                  <a:schemeClr val="tx1">
                    <a:lumMod val="65000"/>
                    <a:lumOff val="35000"/>
                  </a:schemeClr>
                </a:solidFill>
              </a:rPr>
              <a:t>COVID-Related Changes to the Procedure.</a:t>
            </a:r>
            <a:endParaRPr dirty="0">
              <a:solidFill>
                <a:schemeClr val="tx1">
                  <a:lumMod val="65000"/>
                  <a:lumOff val="35000"/>
                </a:schemeClr>
              </a:solidFill>
            </a:endParaRPr>
          </a:p>
        </p:txBody>
      </p:sp>
      <p:pic>
        <p:nvPicPr>
          <p:cNvPr id="5" name="Picture 4" descr="A close up of an elderly woman holding a small red house in her hands.">
            <a:extLst>
              <a:ext uri="{FF2B5EF4-FFF2-40B4-BE49-F238E27FC236}">
                <a16:creationId xmlns:a16="http://schemas.microsoft.com/office/drawing/2014/main" id="{035C1995-B246-DB48-8F24-DB58EF10BB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8844" y="392527"/>
            <a:ext cx="2682561" cy="268256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6" name="Picture 5">
            <a:extLst>
              <a:ext uri="{FF2B5EF4-FFF2-40B4-BE49-F238E27FC236}">
                <a16:creationId xmlns:a16="http://schemas.microsoft.com/office/drawing/2014/main" id="{E48C560F-D493-7D43-8EE5-BA68CF1C2B6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098763">
            <a:off x="9194566" y="2504707"/>
            <a:ext cx="2701582" cy="1457033"/>
          </a:xfrm>
          <a:prstGeom prst="rect">
            <a:avLst/>
          </a:prstGeom>
        </p:spPr>
      </p:pic>
      <p:sp>
        <p:nvSpPr>
          <p:cNvPr id="174" name="Google Shape;174;p27"/>
          <p:cNvSpPr txBox="1">
            <a:spLocks noGrp="1"/>
          </p:cNvSpPr>
          <p:nvPr>
            <p:ph type="title"/>
          </p:nvPr>
        </p:nvSpPr>
        <p:spPr>
          <a:xfrm>
            <a:off x="488787" y="1548270"/>
            <a:ext cx="10264121"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Important Note	</a:t>
            </a:r>
            <a:endParaRPr dirty="0"/>
          </a:p>
        </p:txBody>
      </p:sp>
      <p:sp>
        <p:nvSpPr>
          <p:cNvPr id="175" name="Google Shape;175;p27"/>
          <p:cNvSpPr txBox="1">
            <a:spLocks noGrp="1"/>
          </p:cNvSpPr>
          <p:nvPr>
            <p:ph type="body" idx="1"/>
          </p:nvPr>
        </p:nvSpPr>
        <p:spPr>
          <a:xfrm>
            <a:off x="488787" y="2246181"/>
            <a:ext cx="8041438" cy="2725869"/>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solidFill>
                  <a:schemeClr val="tx1">
                    <a:lumMod val="65000"/>
                    <a:lumOff val="35000"/>
                  </a:schemeClr>
                </a:solidFill>
              </a:rPr>
              <a:t>There is no eviction “moratorium” in California. There are various pauses and protections in place, but renters can be (and are being) evicted right now.</a:t>
            </a:r>
            <a:endParaRPr sz="3200" dirty="0">
              <a:solidFill>
                <a:schemeClr val="tx1">
                  <a:lumMod val="65000"/>
                  <a:lumOff val="35000"/>
                </a:schemeClr>
              </a:solidFill>
            </a:endParaRPr>
          </a:p>
        </p:txBody>
      </p:sp>
      <p:pic>
        <p:nvPicPr>
          <p:cNvPr id="5" name="Picture 4" descr="A close up of a senior womans arms holding on to luggage.">
            <a:extLst>
              <a:ext uri="{FF2B5EF4-FFF2-40B4-BE49-F238E27FC236}">
                <a16:creationId xmlns:a16="http://schemas.microsoft.com/office/drawing/2014/main" id="{3ECC49E5-6354-7B4D-A5B8-B8ACCA7B95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5486" y="114300"/>
            <a:ext cx="3047726" cy="30477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615487" y="1602171"/>
            <a:ext cx="10515600"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Eviction Procedure	</a:t>
            </a:r>
            <a:endParaRPr dirty="0"/>
          </a:p>
        </p:txBody>
      </p:sp>
      <p:sp>
        <p:nvSpPr>
          <p:cNvPr id="182" name="Google Shape;182;p28"/>
          <p:cNvSpPr txBox="1">
            <a:spLocks noGrp="1"/>
          </p:cNvSpPr>
          <p:nvPr>
            <p:ph type="body" idx="1"/>
          </p:nvPr>
        </p:nvSpPr>
        <p:spPr>
          <a:xfrm>
            <a:off x="584200" y="2273871"/>
            <a:ext cx="11023600" cy="282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tx1">
                    <a:lumMod val="65000"/>
                    <a:lumOff val="35000"/>
                  </a:schemeClr>
                </a:solidFill>
              </a:rPr>
              <a:t>Eviction is the legal process by which the owner of a rented property removes a renter from the property.  The owner must terminate the renter’s right to occupy the property (the Notice period), commence and prevail in a lawsuit in Court (Pre-judgment period), and schedule a time for the Sheriff to remove the renter (Post-judgment period) to fully remove the renter.</a:t>
            </a:r>
            <a:endParaRPr dirty="0">
              <a:solidFill>
                <a:schemeClr val="tx1">
                  <a:lumMod val="65000"/>
                  <a:lumOff val="35000"/>
                </a:schemeClr>
              </a:solidFill>
            </a:endParaRPr>
          </a:p>
        </p:txBody>
      </p:sp>
      <p:pic>
        <p:nvPicPr>
          <p:cNvPr id="4" name="Picture 3" descr="A man sitting on a bed next to his luggage.">
            <a:extLst>
              <a:ext uri="{FF2B5EF4-FFF2-40B4-BE49-F238E27FC236}">
                <a16:creationId xmlns:a16="http://schemas.microsoft.com/office/drawing/2014/main" id="{ADF12827-0591-C14C-899E-64F52C5D1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4416" y="200025"/>
            <a:ext cx="2200275" cy="2200275"/>
          </a:xfrm>
          <a:prstGeom prst="rect">
            <a:avLst/>
          </a:prstGeom>
        </p:spPr>
      </p:pic>
      <p:sp>
        <p:nvSpPr>
          <p:cNvPr id="6" name="Oval 5" descr="A teal circle">
            <a:extLst>
              <a:ext uri="{FF2B5EF4-FFF2-40B4-BE49-F238E27FC236}">
                <a16:creationId xmlns:a16="http://schemas.microsoft.com/office/drawing/2014/main" id="{582E196F-A8EF-DD4F-B037-92B0AA94242A}"/>
              </a:ext>
            </a:extLst>
          </p:cNvPr>
          <p:cNvSpPr>
            <a:spLocks noChangeAspect="1"/>
          </p:cNvSpPr>
          <p:nvPr/>
        </p:nvSpPr>
        <p:spPr>
          <a:xfrm>
            <a:off x="9517107" y="457962"/>
            <a:ext cx="646060" cy="671701"/>
          </a:xfrm>
          <a:prstGeom prst="ellipse">
            <a:avLst/>
          </a:prstGeom>
          <a:solidFill>
            <a:srgbClr val="5EC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480020" y="1699045"/>
            <a:ext cx="10515600"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Eviction Procedure</a:t>
            </a:r>
            <a:endParaRPr dirty="0"/>
          </a:p>
        </p:txBody>
      </p:sp>
      <p:sp>
        <p:nvSpPr>
          <p:cNvPr id="189" name="Google Shape;189;p29"/>
          <p:cNvSpPr txBox="1">
            <a:spLocks noGrp="1"/>
          </p:cNvSpPr>
          <p:nvPr>
            <p:ph type="body" idx="1"/>
          </p:nvPr>
        </p:nvSpPr>
        <p:spPr>
          <a:xfrm>
            <a:off x="480020" y="2441851"/>
            <a:ext cx="11025250" cy="2823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a:solidFill>
                  <a:schemeClr val="tx1">
                    <a:lumMod val="65000"/>
                    <a:lumOff val="35000"/>
                  </a:schemeClr>
                </a:solidFill>
              </a:rPr>
              <a:t>Being able to identify what part of the process a renter is </a:t>
            </a:r>
          </a:p>
          <a:p>
            <a:pPr marL="0" lvl="0" indent="0" algn="l" rtl="0">
              <a:lnSpc>
                <a:spcPct val="100000"/>
              </a:lnSpc>
              <a:spcBef>
                <a:spcPts val="0"/>
              </a:spcBef>
              <a:spcAft>
                <a:spcPts val="0"/>
              </a:spcAft>
              <a:buNone/>
            </a:pPr>
            <a:r>
              <a:rPr lang="en-US" dirty="0">
                <a:solidFill>
                  <a:schemeClr val="tx1">
                    <a:lumMod val="65000"/>
                    <a:lumOff val="35000"/>
                  </a:schemeClr>
                </a:solidFill>
              </a:rPr>
              <a:t>currently in allows you to:</a:t>
            </a:r>
            <a:endParaRPr dirty="0">
              <a:solidFill>
                <a:schemeClr val="tx1">
                  <a:lumMod val="65000"/>
                  <a:lumOff val="35000"/>
                </a:schemeClr>
              </a:solidFill>
            </a:endParaRPr>
          </a:p>
          <a:p>
            <a:pPr marL="0" lvl="0" indent="0" algn="l" rtl="0">
              <a:spcBef>
                <a:spcPts val="1000"/>
              </a:spcBef>
              <a:spcAft>
                <a:spcPts val="0"/>
              </a:spcAft>
              <a:buNone/>
            </a:pPr>
            <a:r>
              <a:rPr lang="en-US" dirty="0">
                <a:solidFill>
                  <a:schemeClr val="tx1">
                    <a:lumMod val="65000"/>
                    <a:lumOff val="35000"/>
                  </a:schemeClr>
                </a:solidFill>
              </a:rPr>
              <a:t>	1.	Determine if the renter has a right to remain; and if not,</a:t>
            </a:r>
            <a:endParaRPr dirty="0">
              <a:solidFill>
                <a:schemeClr val="tx1">
                  <a:lumMod val="65000"/>
                  <a:lumOff val="35000"/>
                </a:schemeClr>
              </a:solidFill>
            </a:endParaRPr>
          </a:p>
          <a:p>
            <a:pPr marL="0" lvl="0" indent="0" algn="l" rtl="0">
              <a:spcBef>
                <a:spcPts val="1000"/>
              </a:spcBef>
              <a:spcAft>
                <a:spcPts val="0"/>
              </a:spcAft>
              <a:buNone/>
            </a:pPr>
            <a:r>
              <a:rPr lang="en-US" dirty="0">
                <a:solidFill>
                  <a:schemeClr val="tx1">
                    <a:lumMod val="65000"/>
                    <a:lumOff val="35000"/>
                  </a:schemeClr>
                </a:solidFill>
              </a:rPr>
              <a:t>	2.	Determine how much time the renter has to move.</a:t>
            </a:r>
            <a:endParaRPr dirty="0">
              <a:solidFill>
                <a:schemeClr val="tx1">
                  <a:lumMod val="65000"/>
                  <a:lumOff val="35000"/>
                </a:schemeClr>
              </a:solidFill>
            </a:endParaRPr>
          </a:p>
        </p:txBody>
      </p:sp>
      <p:pic>
        <p:nvPicPr>
          <p:cNvPr id="3" name="Picture 2" descr="An older man standing outside of a front door with a suitcase in his hand. ">
            <a:extLst>
              <a:ext uri="{FF2B5EF4-FFF2-40B4-BE49-F238E27FC236}">
                <a16:creationId xmlns:a16="http://schemas.microsoft.com/office/drawing/2014/main" id="{DEF8BE2D-7DC0-984D-906F-2F5228D5F6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6110" y="114299"/>
            <a:ext cx="2890051" cy="289005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81651" y="-691151"/>
            <a:ext cx="10515600"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Notice Period I</a:t>
            </a:r>
            <a:endParaRPr dirty="0"/>
          </a:p>
        </p:txBody>
      </p:sp>
      <p:sp>
        <p:nvSpPr>
          <p:cNvPr id="196" name="Google Shape;196;p30"/>
          <p:cNvSpPr txBox="1">
            <a:spLocks noGrp="1"/>
          </p:cNvSpPr>
          <p:nvPr>
            <p:ph type="body" idx="1"/>
          </p:nvPr>
        </p:nvSpPr>
        <p:spPr>
          <a:xfrm>
            <a:off x="519532" y="2234975"/>
            <a:ext cx="9409046" cy="282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tx1">
                    <a:lumMod val="65000"/>
                    <a:lumOff val="35000"/>
                  </a:schemeClr>
                </a:solidFill>
              </a:rPr>
              <a:t>An owner must serve a proper termination notice to end a renter’s right to occupy a rented premises.</a:t>
            </a:r>
          </a:p>
          <a:p>
            <a:pPr marL="0" lvl="0" indent="0" algn="l" rtl="0">
              <a:spcBef>
                <a:spcPts val="1000"/>
              </a:spcBef>
              <a:spcAft>
                <a:spcPts val="0"/>
              </a:spcAft>
              <a:buNone/>
            </a:pPr>
            <a:endParaRPr sz="700" dirty="0">
              <a:solidFill>
                <a:schemeClr val="tx1">
                  <a:lumMod val="65000"/>
                  <a:lumOff val="35000"/>
                </a:schemeClr>
              </a:solidFill>
            </a:endParaRPr>
          </a:p>
          <a:p>
            <a:pPr marL="0" lvl="0" indent="0" algn="l" rtl="0">
              <a:spcBef>
                <a:spcPts val="1000"/>
              </a:spcBef>
              <a:spcAft>
                <a:spcPts val="0"/>
              </a:spcAft>
              <a:buNone/>
            </a:pPr>
            <a:r>
              <a:rPr lang="en-US" dirty="0">
                <a:solidFill>
                  <a:schemeClr val="tx1">
                    <a:lumMod val="65000"/>
                    <a:lumOff val="35000"/>
                  </a:schemeClr>
                </a:solidFill>
              </a:rPr>
              <a:t>Questions to ask:</a:t>
            </a:r>
            <a:endParaRPr dirty="0">
              <a:solidFill>
                <a:schemeClr val="tx1">
                  <a:lumMod val="65000"/>
                  <a:lumOff val="35000"/>
                </a:schemeClr>
              </a:solidFill>
            </a:endParaRPr>
          </a:p>
          <a:p>
            <a:pPr marL="914400" indent="-514350">
              <a:buClr>
                <a:schemeClr val="tx1">
                  <a:lumMod val="65000"/>
                  <a:lumOff val="35000"/>
                </a:schemeClr>
              </a:buClr>
              <a:buSzPct val="100000"/>
              <a:buFont typeface="+mj-lt"/>
              <a:buAutoNum type="arabicPeriod"/>
            </a:pPr>
            <a:r>
              <a:rPr lang="en-US" dirty="0">
                <a:solidFill>
                  <a:schemeClr val="tx1">
                    <a:lumMod val="65000"/>
                    <a:lumOff val="35000"/>
                  </a:schemeClr>
                </a:solidFill>
              </a:rPr>
              <a:t>Can the renter fix the issue raised in the notice?</a:t>
            </a:r>
            <a:endParaRPr dirty="0">
              <a:solidFill>
                <a:schemeClr val="tx1">
                  <a:lumMod val="65000"/>
                  <a:lumOff val="35000"/>
                </a:schemeClr>
              </a:solidFill>
            </a:endParaRPr>
          </a:p>
          <a:p>
            <a:pPr marL="914400" indent="-514350">
              <a:buClr>
                <a:schemeClr val="tx1">
                  <a:lumMod val="65000"/>
                  <a:lumOff val="35000"/>
                </a:schemeClr>
              </a:buClr>
              <a:buSzPct val="100000"/>
              <a:buFont typeface="+mj-lt"/>
              <a:buAutoNum type="arabicPeriod"/>
            </a:pPr>
            <a:r>
              <a:rPr lang="en-US" dirty="0">
                <a:solidFill>
                  <a:schemeClr val="tx1">
                    <a:lumMod val="65000"/>
                    <a:lumOff val="35000"/>
                  </a:schemeClr>
                </a:solidFill>
              </a:rPr>
              <a:t>Is this a proper notice?</a:t>
            </a:r>
            <a:endParaRPr dirty="0">
              <a:solidFill>
                <a:schemeClr val="tx1">
                  <a:lumMod val="65000"/>
                  <a:lumOff val="35000"/>
                </a:schemeClr>
              </a:solidFill>
            </a:endParaRPr>
          </a:p>
        </p:txBody>
      </p:sp>
      <p:pic>
        <p:nvPicPr>
          <p:cNvPr id="3" name="Picture 2" descr="A close up of an older man in a wheel chair">
            <a:extLst>
              <a:ext uri="{FF2B5EF4-FFF2-40B4-BE49-F238E27FC236}">
                <a16:creationId xmlns:a16="http://schemas.microsoft.com/office/drawing/2014/main" id="{7151EC5A-8A02-B24F-A80A-D85444E46F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7860" y="-205849"/>
            <a:ext cx="3286680" cy="3286680"/>
          </a:xfrm>
          <a:prstGeom prst="rect">
            <a:avLst/>
          </a:prstGeom>
        </p:spPr>
      </p:pic>
      <p:sp>
        <p:nvSpPr>
          <p:cNvPr id="2" name="TextBox 1">
            <a:extLst>
              <a:ext uri="{FF2B5EF4-FFF2-40B4-BE49-F238E27FC236}">
                <a16:creationId xmlns:a16="http://schemas.microsoft.com/office/drawing/2014/main" id="{2EBD50D2-1ED8-42EF-9B92-1E2DF9C8E52B}"/>
              </a:ext>
              <a:ext uri="{C183D7F6-B498-43B3-948B-1728B52AA6E4}">
                <adec:decorative xmlns:adec="http://schemas.microsoft.com/office/drawing/2017/decorative" val="1"/>
              </a:ext>
            </a:extLst>
          </p:cNvPr>
          <p:cNvSpPr txBox="1"/>
          <p:nvPr/>
        </p:nvSpPr>
        <p:spPr>
          <a:xfrm>
            <a:off x="519532" y="1575684"/>
            <a:ext cx="6536028" cy="707886"/>
          </a:xfrm>
          <a:prstGeom prst="rect">
            <a:avLst/>
          </a:prstGeom>
          <a:noFill/>
        </p:spPr>
        <p:txBody>
          <a:bodyPr wrap="square" rtlCol="0">
            <a:spAutoFit/>
          </a:bodyPr>
          <a:lstStyle/>
          <a:p>
            <a:r>
              <a:rPr lang="en-US" sz="4000" b="1" dirty="0">
                <a:solidFill>
                  <a:srgbClr val="E85932"/>
                </a:solidFill>
                <a:latin typeface="Century Gothic" panose="020B0502020202020204" pitchFamily="34" charset="0"/>
              </a:rPr>
              <a:t>Notice Period</a:t>
            </a:r>
          </a:p>
        </p:txBody>
      </p:sp>
      <p:sp>
        <p:nvSpPr>
          <p:cNvPr id="5" name="Oval 4">
            <a:extLst>
              <a:ext uri="{FF2B5EF4-FFF2-40B4-BE49-F238E27FC236}">
                <a16:creationId xmlns:a16="http://schemas.microsoft.com/office/drawing/2014/main" id="{07EC84D7-06DC-5147-8FF3-89660E7614F6}"/>
              </a:ext>
              <a:ext uri="{C183D7F6-B498-43B3-948B-1728B52AA6E4}">
                <adec:decorative xmlns:adec="http://schemas.microsoft.com/office/drawing/2017/decorative" val="1"/>
              </a:ext>
            </a:extLst>
          </p:cNvPr>
          <p:cNvSpPr/>
          <p:nvPr/>
        </p:nvSpPr>
        <p:spPr>
          <a:xfrm>
            <a:off x="8669756" y="514293"/>
            <a:ext cx="914400" cy="914400"/>
          </a:xfrm>
          <a:prstGeom prst="ellipse">
            <a:avLst/>
          </a:prstGeom>
          <a:solidFill>
            <a:srgbClr val="E85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B66536D-F09D-3349-A1D3-71B30CB11AB8}"/>
              </a:ext>
              <a:ext uri="{C183D7F6-B498-43B3-948B-1728B52AA6E4}">
                <adec:decorative xmlns:adec="http://schemas.microsoft.com/office/drawing/2017/decorative" val="1"/>
              </a:ext>
            </a:extLst>
          </p:cNvPr>
          <p:cNvSpPr/>
          <p:nvPr/>
        </p:nvSpPr>
        <p:spPr>
          <a:xfrm>
            <a:off x="8739709" y="1536811"/>
            <a:ext cx="671513" cy="698164"/>
          </a:xfrm>
          <a:prstGeom prst="ellipse">
            <a:avLst/>
          </a:prstGeom>
          <a:solidFill>
            <a:srgbClr val="5EC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a:extLst>
              <a:ext uri="{C183D7F6-B498-43B3-948B-1728B52AA6E4}">
                <adec:decorative xmlns:adec="http://schemas.microsoft.com/office/drawing/2017/decorative" val="0"/>
              </a:ext>
            </a:extLst>
          </p:cNvPr>
          <p:cNvSpPr txBox="1">
            <a:spLocks noGrp="1"/>
          </p:cNvSpPr>
          <p:nvPr>
            <p:ph type="title"/>
          </p:nvPr>
        </p:nvSpPr>
        <p:spPr>
          <a:xfrm>
            <a:off x="-1226674" y="-768780"/>
            <a:ext cx="10273131"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Notice Period II	</a:t>
            </a:r>
            <a:endParaRPr dirty="0"/>
          </a:p>
        </p:txBody>
      </p:sp>
      <p:sp>
        <p:nvSpPr>
          <p:cNvPr id="203" name="Google Shape;203;p31"/>
          <p:cNvSpPr txBox="1">
            <a:spLocks noGrp="1"/>
          </p:cNvSpPr>
          <p:nvPr>
            <p:ph type="body" idx="1"/>
          </p:nvPr>
        </p:nvSpPr>
        <p:spPr>
          <a:xfrm>
            <a:off x="479777" y="2219970"/>
            <a:ext cx="11366384" cy="282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tx1">
                    <a:lumMod val="65000"/>
                    <a:lumOff val="35000"/>
                  </a:schemeClr>
                </a:solidFill>
              </a:rPr>
              <a:t>Can the renter fix this notice?</a:t>
            </a:r>
            <a:endParaRPr dirty="0">
              <a:solidFill>
                <a:schemeClr val="tx1">
                  <a:lumMod val="65000"/>
                  <a:lumOff val="35000"/>
                </a:schemeClr>
              </a:solidFill>
            </a:endParaRPr>
          </a:p>
          <a:p>
            <a:pPr>
              <a:spcAft>
                <a:spcPts val="1200"/>
              </a:spcAft>
              <a:buClr>
                <a:srgbClr val="5EC5BA"/>
              </a:buClr>
              <a:buSzPct val="100000"/>
            </a:pPr>
            <a:r>
              <a:rPr lang="en-US" b="1" dirty="0">
                <a:solidFill>
                  <a:schemeClr val="tx1">
                    <a:lumMod val="65000"/>
                    <a:lumOff val="35000"/>
                  </a:schemeClr>
                </a:solidFill>
              </a:rPr>
              <a:t>3 Day Notice to Pay Rent or Quit: </a:t>
            </a:r>
            <a:r>
              <a:rPr lang="en-US" dirty="0">
                <a:solidFill>
                  <a:schemeClr val="tx1">
                    <a:lumMod val="65000"/>
                    <a:lumOff val="35000"/>
                  </a:schemeClr>
                </a:solidFill>
              </a:rPr>
              <a:t>The renter must pay rent in the exact amount and the exact method listed in the notice before the end of the 3rd day.</a:t>
            </a:r>
            <a:endParaRPr dirty="0">
              <a:solidFill>
                <a:schemeClr val="tx1">
                  <a:lumMod val="65000"/>
                  <a:lumOff val="35000"/>
                </a:schemeClr>
              </a:solidFill>
            </a:endParaRPr>
          </a:p>
          <a:p>
            <a:pPr>
              <a:spcBef>
                <a:spcPts val="0"/>
              </a:spcBef>
              <a:spcAft>
                <a:spcPts val="1200"/>
              </a:spcAft>
              <a:buClr>
                <a:srgbClr val="5EC5BA"/>
              </a:buClr>
              <a:buSzPct val="100000"/>
            </a:pPr>
            <a:r>
              <a:rPr lang="en-US" b="1" dirty="0">
                <a:solidFill>
                  <a:schemeClr val="tx1">
                    <a:lumMod val="65000"/>
                    <a:lumOff val="35000"/>
                  </a:schemeClr>
                </a:solidFill>
              </a:rPr>
              <a:t>3 Day Perform Covenants or Quit: </a:t>
            </a:r>
            <a:r>
              <a:rPr lang="en-US" dirty="0">
                <a:solidFill>
                  <a:schemeClr val="tx1">
                    <a:lumMod val="65000"/>
                    <a:lumOff val="35000"/>
                  </a:schemeClr>
                </a:solidFill>
              </a:rPr>
              <a:t>The renter must stop the specified lease violation by the end of the 3rd day.</a:t>
            </a:r>
            <a:endParaRPr dirty="0">
              <a:solidFill>
                <a:schemeClr val="tx1">
                  <a:lumMod val="65000"/>
                  <a:lumOff val="35000"/>
                </a:schemeClr>
              </a:solidFill>
            </a:endParaRPr>
          </a:p>
        </p:txBody>
      </p:sp>
      <p:pic>
        <p:nvPicPr>
          <p:cNvPr id="5" name="Picture 4" descr="A close up of a younger hand holding elderly hands.">
            <a:extLst>
              <a:ext uri="{FF2B5EF4-FFF2-40B4-BE49-F238E27FC236}">
                <a16:creationId xmlns:a16="http://schemas.microsoft.com/office/drawing/2014/main" id="{ED539C58-82F0-824D-9151-70013C2942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8049" y="-517642"/>
            <a:ext cx="3946642" cy="3946642"/>
          </a:xfrm>
          <a:prstGeom prst="rect">
            <a:avLst/>
          </a:prstGeom>
        </p:spPr>
      </p:pic>
      <p:sp>
        <p:nvSpPr>
          <p:cNvPr id="7" name="TextBox 6">
            <a:extLst>
              <a:ext uri="{FF2B5EF4-FFF2-40B4-BE49-F238E27FC236}">
                <a16:creationId xmlns:a16="http://schemas.microsoft.com/office/drawing/2014/main" id="{6D4A9ED0-7F03-40CF-88C7-9281ABF13CF0}"/>
              </a:ext>
              <a:ext uri="{C183D7F6-B498-43B3-948B-1728B52AA6E4}">
                <adec:decorative xmlns:adec="http://schemas.microsoft.com/office/drawing/2017/decorative" val="1"/>
              </a:ext>
            </a:extLst>
          </p:cNvPr>
          <p:cNvSpPr txBox="1"/>
          <p:nvPr/>
        </p:nvSpPr>
        <p:spPr>
          <a:xfrm>
            <a:off x="519532" y="1575684"/>
            <a:ext cx="6536028" cy="707886"/>
          </a:xfrm>
          <a:prstGeom prst="rect">
            <a:avLst/>
          </a:prstGeom>
          <a:noFill/>
        </p:spPr>
        <p:txBody>
          <a:bodyPr wrap="square" rtlCol="0">
            <a:spAutoFit/>
          </a:bodyPr>
          <a:lstStyle/>
          <a:p>
            <a:r>
              <a:rPr lang="en-US" sz="4000" b="1" dirty="0">
                <a:solidFill>
                  <a:srgbClr val="E85932"/>
                </a:solidFill>
                <a:latin typeface="Century Gothic" panose="020B0502020202020204" pitchFamily="34" charset="0"/>
              </a:rPr>
              <a:t>Notice Period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6" name="Oval 5">
            <a:extLst>
              <a:ext uri="{FF2B5EF4-FFF2-40B4-BE49-F238E27FC236}">
                <a16:creationId xmlns:a16="http://schemas.microsoft.com/office/drawing/2014/main" id="{639A875D-4FB5-8845-A270-6241E083866A}"/>
              </a:ext>
              <a:ext uri="{C183D7F6-B498-43B3-948B-1728B52AA6E4}">
                <adec:decorative xmlns:adec="http://schemas.microsoft.com/office/drawing/2017/decorative" val="1"/>
              </a:ext>
            </a:extLst>
          </p:cNvPr>
          <p:cNvSpPr/>
          <p:nvPr/>
        </p:nvSpPr>
        <p:spPr>
          <a:xfrm>
            <a:off x="8139929" y="1426920"/>
            <a:ext cx="914400" cy="914400"/>
          </a:xfrm>
          <a:prstGeom prst="ellipse">
            <a:avLst/>
          </a:prstGeom>
          <a:solidFill>
            <a:srgbClr val="F8B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Google Shape;209;p32"/>
          <p:cNvSpPr txBox="1">
            <a:spLocks noGrp="1"/>
          </p:cNvSpPr>
          <p:nvPr>
            <p:ph type="title"/>
          </p:nvPr>
        </p:nvSpPr>
        <p:spPr>
          <a:xfrm>
            <a:off x="-82123" y="-724454"/>
            <a:ext cx="10306998"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Notice Period III		</a:t>
            </a:r>
            <a:endParaRPr dirty="0"/>
          </a:p>
        </p:txBody>
      </p:sp>
      <p:sp>
        <p:nvSpPr>
          <p:cNvPr id="210" name="Google Shape;210;p32"/>
          <p:cNvSpPr txBox="1">
            <a:spLocks noGrp="1"/>
          </p:cNvSpPr>
          <p:nvPr>
            <p:ph type="body" idx="1"/>
          </p:nvPr>
        </p:nvSpPr>
        <p:spPr>
          <a:xfrm>
            <a:off x="513643" y="2246181"/>
            <a:ext cx="11102623" cy="282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tx1">
                    <a:lumMod val="65000"/>
                    <a:lumOff val="35000"/>
                  </a:schemeClr>
                </a:solidFill>
              </a:rPr>
              <a:t>Is this Notice valid?</a:t>
            </a:r>
            <a:endParaRPr dirty="0">
              <a:solidFill>
                <a:schemeClr val="tx1">
                  <a:lumMod val="65000"/>
                  <a:lumOff val="35000"/>
                </a:schemeClr>
              </a:solidFill>
            </a:endParaRPr>
          </a:p>
          <a:p>
            <a:pPr marL="914400" indent="-457200">
              <a:buClr>
                <a:srgbClr val="5EC5BA"/>
              </a:buClr>
              <a:buSzPct val="100000"/>
            </a:pPr>
            <a:r>
              <a:rPr lang="en-US" b="1" dirty="0">
                <a:solidFill>
                  <a:schemeClr val="tx1">
                    <a:lumMod val="65000"/>
                    <a:lumOff val="35000"/>
                  </a:schemeClr>
                </a:solidFill>
              </a:rPr>
              <a:t>3 Day Notice to Pay Rent or Quit: </a:t>
            </a:r>
            <a:r>
              <a:rPr lang="en-US" dirty="0">
                <a:solidFill>
                  <a:schemeClr val="tx1">
                    <a:lumMod val="65000"/>
                    <a:lumOff val="35000"/>
                  </a:schemeClr>
                </a:solidFill>
              </a:rPr>
              <a:t>Does the notice demand an incorrect amount of rent?  Is there a severe housing code defect?</a:t>
            </a:r>
            <a:endParaRPr dirty="0">
              <a:solidFill>
                <a:schemeClr val="tx1">
                  <a:lumMod val="65000"/>
                  <a:lumOff val="35000"/>
                </a:schemeClr>
              </a:solidFill>
            </a:endParaRPr>
          </a:p>
          <a:p>
            <a:pPr marL="914400" indent="-457200">
              <a:buClr>
                <a:srgbClr val="5EC5BA"/>
              </a:buClr>
              <a:buSzPct val="100000"/>
            </a:pPr>
            <a:r>
              <a:rPr lang="en-US" b="1" dirty="0">
                <a:solidFill>
                  <a:schemeClr val="tx1">
                    <a:lumMod val="65000"/>
                    <a:lumOff val="35000"/>
                  </a:schemeClr>
                </a:solidFill>
              </a:rPr>
              <a:t>3 Day Notice to Perform or Quit: </a:t>
            </a:r>
            <a:r>
              <a:rPr lang="en-US" dirty="0">
                <a:solidFill>
                  <a:schemeClr val="tx1">
                    <a:lumMod val="65000"/>
                    <a:lumOff val="35000"/>
                  </a:schemeClr>
                </a:solidFill>
              </a:rPr>
              <a:t>Has the renter actually broken the lease term?  Is the action actually demanded by/prohibited by the lease? </a:t>
            </a:r>
            <a:endParaRPr dirty="0">
              <a:solidFill>
                <a:schemeClr val="tx1">
                  <a:lumMod val="65000"/>
                  <a:lumOff val="35000"/>
                </a:schemeClr>
              </a:solidFill>
            </a:endParaRPr>
          </a:p>
        </p:txBody>
      </p:sp>
      <p:pic>
        <p:nvPicPr>
          <p:cNvPr id="5" name="Picture 4" descr="An elderly man looking down at his cell phone.">
            <a:extLst>
              <a:ext uri="{FF2B5EF4-FFF2-40B4-BE49-F238E27FC236}">
                <a16:creationId xmlns:a16="http://schemas.microsoft.com/office/drawing/2014/main" id="{5CA605B6-26FC-EB4B-A352-20BB6A9299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9929" y="-447558"/>
            <a:ext cx="3814762" cy="3814762"/>
          </a:xfrm>
          <a:prstGeom prst="rect">
            <a:avLst/>
          </a:prstGeom>
        </p:spPr>
      </p:pic>
      <p:sp>
        <p:nvSpPr>
          <p:cNvPr id="7" name="TextBox 6">
            <a:extLst>
              <a:ext uri="{FF2B5EF4-FFF2-40B4-BE49-F238E27FC236}">
                <a16:creationId xmlns:a16="http://schemas.microsoft.com/office/drawing/2014/main" id="{CC29000E-580C-4084-B8DC-3EF92BE65481}"/>
              </a:ext>
              <a:ext uri="{C183D7F6-B498-43B3-948B-1728B52AA6E4}">
                <adec:decorative xmlns:adec="http://schemas.microsoft.com/office/drawing/2017/decorative" val="1"/>
              </a:ext>
            </a:extLst>
          </p:cNvPr>
          <p:cNvSpPr txBox="1"/>
          <p:nvPr/>
        </p:nvSpPr>
        <p:spPr>
          <a:xfrm>
            <a:off x="519532" y="1575684"/>
            <a:ext cx="6536028" cy="707886"/>
          </a:xfrm>
          <a:prstGeom prst="rect">
            <a:avLst/>
          </a:prstGeom>
          <a:noFill/>
        </p:spPr>
        <p:txBody>
          <a:bodyPr wrap="square" rtlCol="0">
            <a:spAutoFit/>
          </a:bodyPr>
          <a:lstStyle/>
          <a:p>
            <a:r>
              <a:rPr lang="en-US" sz="4000" b="1" dirty="0">
                <a:solidFill>
                  <a:srgbClr val="E85932"/>
                </a:solidFill>
                <a:latin typeface="Century Gothic" panose="020B0502020202020204" pitchFamily="34" charset="0"/>
              </a:rPr>
              <a:t>Notice Period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115910" y="-671700"/>
            <a:ext cx="10233620"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Notice Period IV</a:t>
            </a:r>
            <a:endParaRPr dirty="0"/>
          </a:p>
        </p:txBody>
      </p:sp>
      <p:sp>
        <p:nvSpPr>
          <p:cNvPr id="217" name="Google Shape;217;p33"/>
          <p:cNvSpPr txBox="1">
            <a:spLocks noGrp="1"/>
          </p:cNvSpPr>
          <p:nvPr>
            <p:ph type="body" idx="1"/>
          </p:nvPr>
        </p:nvSpPr>
        <p:spPr>
          <a:xfrm>
            <a:off x="564445" y="2065560"/>
            <a:ext cx="10899422" cy="2823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1800"/>
              </a:spcAft>
              <a:buNone/>
            </a:pPr>
            <a:r>
              <a:rPr lang="en-US" dirty="0">
                <a:solidFill>
                  <a:schemeClr val="tx1">
                    <a:lumMod val="65000"/>
                    <a:lumOff val="35000"/>
                  </a:schemeClr>
                </a:solidFill>
              </a:rPr>
              <a:t>Is this Notice valid?</a:t>
            </a:r>
          </a:p>
          <a:p>
            <a:pPr marL="0" lvl="0" indent="0" algn="l" rtl="0">
              <a:spcBef>
                <a:spcPts val="1000"/>
              </a:spcBef>
              <a:spcAft>
                <a:spcPts val="0"/>
              </a:spcAft>
              <a:buNone/>
            </a:pPr>
            <a:r>
              <a:rPr lang="en-US" dirty="0">
                <a:solidFill>
                  <a:schemeClr val="tx1">
                    <a:lumMod val="65000"/>
                    <a:lumOff val="35000"/>
                  </a:schemeClr>
                </a:solidFill>
              </a:rPr>
              <a:t>30/60/90 Day Notices</a:t>
            </a:r>
          </a:p>
          <a:p>
            <a:pPr marL="857250" indent="-457200">
              <a:buClr>
                <a:srgbClr val="5EC5BA"/>
              </a:buClr>
              <a:buSzPct val="100000"/>
            </a:pPr>
            <a:r>
              <a:rPr lang="en-US" dirty="0">
                <a:solidFill>
                  <a:schemeClr val="tx1">
                    <a:lumMod val="65000"/>
                    <a:lumOff val="35000"/>
                  </a:schemeClr>
                </a:solidFill>
              </a:rPr>
              <a:t>Is the timeframe correct?</a:t>
            </a:r>
            <a:endParaRPr dirty="0">
              <a:solidFill>
                <a:schemeClr val="tx1">
                  <a:lumMod val="65000"/>
                  <a:lumOff val="35000"/>
                </a:schemeClr>
              </a:solidFill>
            </a:endParaRPr>
          </a:p>
          <a:p>
            <a:pPr marL="1658938" lvl="0" indent="-457200" algn="l" rtl="0">
              <a:spcBef>
                <a:spcPts val="1000"/>
              </a:spcBef>
              <a:spcAft>
                <a:spcPts val="0"/>
              </a:spcAft>
              <a:buClr>
                <a:srgbClr val="5EC5BA"/>
              </a:buClr>
              <a:buSzPct val="100000"/>
              <a:buFont typeface="Arial" panose="020B0604020202020204" pitchFamily="34" charset="0"/>
              <a:buChar char="•"/>
            </a:pPr>
            <a:r>
              <a:rPr lang="en-US" dirty="0">
                <a:solidFill>
                  <a:schemeClr val="tx1">
                    <a:lumMod val="65000"/>
                    <a:lumOff val="35000"/>
                  </a:schemeClr>
                </a:solidFill>
              </a:rPr>
              <a:t>A renter who has lived in a property for over a year is due a 60-day notice; a Section 8/Voucher tenant is due a 90-day notice.</a:t>
            </a:r>
            <a:endParaRPr dirty="0">
              <a:solidFill>
                <a:schemeClr val="tx1">
                  <a:lumMod val="65000"/>
                  <a:lumOff val="35000"/>
                </a:schemeClr>
              </a:solidFill>
            </a:endParaRPr>
          </a:p>
        </p:txBody>
      </p:sp>
      <p:pic>
        <p:nvPicPr>
          <p:cNvPr id="6" name="Picture 5" descr="A close up of an elderly woman sitting in a wheelchair.">
            <a:extLst>
              <a:ext uri="{FF2B5EF4-FFF2-40B4-BE49-F238E27FC236}">
                <a16:creationId xmlns:a16="http://schemas.microsoft.com/office/drawing/2014/main" id="{6C9DA7BC-DB42-154D-88C7-EE3A193B26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2824" y="0"/>
            <a:ext cx="3843337" cy="3843337"/>
          </a:xfrm>
          <a:prstGeom prst="rect">
            <a:avLst/>
          </a:prstGeom>
        </p:spPr>
      </p:pic>
      <p:sp>
        <p:nvSpPr>
          <p:cNvPr id="7" name="TextBox 6">
            <a:extLst>
              <a:ext uri="{FF2B5EF4-FFF2-40B4-BE49-F238E27FC236}">
                <a16:creationId xmlns:a16="http://schemas.microsoft.com/office/drawing/2014/main" id="{97CA577F-9423-4D74-AE52-51FE4E32A931}"/>
              </a:ext>
              <a:ext uri="{C183D7F6-B498-43B3-948B-1728B52AA6E4}">
                <adec:decorative xmlns:adec="http://schemas.microsoft.com/office/drawing/2017/decorative" val="1"/>
              </a:ext>
            </a:extLst>
          </p:cNvPr>
          <p:cNvSpPr txBox="1"/>
          <p:nvPr/>
        </p:nvSpPr>
        <p:spPr>
          <a:xfrm>
            <a:off x="493774" y="1434016"/>
            <a:ext cx="6536028" cy="707886"/>
          </a:xfrm>
          <a:prstGeom prst="rect">
            <a:avLst/>
          </a:prstGeom>
          <a:noFill/>
        </p:spPr>
        <p:txBody>
          <a:bodyPr wrap="square" rtlCol="0">
            <a:spAutoFit/>
          </a:bodyPr>
          <a:lstStyle/>
          <a:p>
            <a:r>
              <a:rPr lang="en-US" sz="4000" b="1" dirty="0">
                <a:solidFill>
                  <a:srgbClr val="E85932"/>
                </a:solidFill>
                <a:latin typeface="Century Gothic" panose="020B0502020202020204" pitchFamily="34" charset="0"/>
              </a:rPr>
              <a:t>Notice Period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0" y="-821443"/>
            <a:ext cx="10194110"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Notice Period V	</a:t>
            </a:r>
            <a:endParaRPr dirty="0"/>
          </a:p>
        </p:txBody>
      </p:sp>
      <p:sp>
        <p:nvSpPr>
          <p:cNvPr id="224" name="Google Shape;224;p34"/>
          <p:cNvSpPr txBox="1">
            <a:spLocks noGrp="1"/>
          </p:cNvSpPr>
          <p:nvPr>
            <p:ph type="body" idx="1"/>
          </p:nvPr>
        </p:nvSpPr>
        <p:spPr>
          <a:xfrm>
            <a:off x="615244" y="2110714"/>
            <a:ext cx="11238089" cy="2823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1800"/>
              </a:spcAft>
              <a:buNone/>
            </a:pPr>
            <a:r>
              <a:rPr lang="en-US" dirty="0">
                <a:solidFill>
                  <a:schemeClr val="tx1">
                    <a:lumMod val="65000"/>
                    <a:lumOff val="35000"/>
                  </a:schemeClr>
                </a:solidFill>
              </a:rPr>
              <a:t>Is the Notice valid?</a:t>
            </a:r>
            <a:endParaRPr dirty="0">
              <a:solidFill>
                <a:schemeClr val="tx1">
                  <a:lumMod val="65000"/>
                  <a:lumOff val="35000"/>
                </a:schemeClr>
              </a:solidFill>
            </a:endParaRPr>
          </a:p>
          <a:p>
            <a:pPr marL="0" lvl="0" indent="0" algn="l" rtl="0">
              <a:spcBef>
                <a:spcPts val="1000"/>
              </a:spcBef>
              <a:spcAft>
                <a:spcPts val="0"/>
              </a:spcAft>
              <a:buNone/>
            </a:pPr>
            <a:r>
              <a:rPr lang="en-US" dirty="0">
                <a:solidFill>
                  <a:schemeClr val="tx1">
                    <a:lumMod val="65000"/>
                    <a:lumOff val="35000"/>
                  </a:schemeClr>
                </a:solidFill>
              </a:rPr>
              <a:t>30/60/90 Day Notice:</a:t>
            </a:r>
            <a:endParaRPr dirty="0">
              <a:solidFill>
                <a:schemeClr val="tx1">
                  <a:lumMod val="65000"/>
                  <a:lumOff val="35000"/>
                </a:schemeClr>
              </a:solidFill>
            </a:endParaRPr>
          </a:p>
          <a:p>
            <a:pPr marL="914400" indent="-457200">
              <a:buClr>
                <a:srgbClr val="5EC5BA"/>
              </a:buClr>
              <a:buSzPct val="100000"/>
            </a:pPr>
            <a:r>
              <a:rPr lang="en-US" dirty="0">
                <a:solidFill>
                  <a:schemeClr val="tx1">
                    <a:lumMod val="65000"/>
                    <a:lumOff val="35000"/>
                  </a:schemeClr>
                </a:solidFill>
              </a:rPr>
              <a:t>Does the owner have to provide cause?</a:t>
            </a:r>
            <a:endParaRPr dirty="0">
              <a:solidFill>
                <a:schemeClr val="tx1">
                  <a:lumMod val="65000"/>
                  <a:lumOff val="35000"/>
                </a:schemeClr>
              </a:solidFill>
            </a:endParaRPr>
          </a:p>
        </p:txBody>
      </p:sp>
      <p:pic>
        <p:nvPicPr>
          <p:cNvPr id="5" name="Picture 4">
            <a:extLst>
              <a:ext uri="{FF2B5EF4-FFF2-40B4-BE49-F238E27FC236}">
                <a16:creationId xmlns:a16="http://schemas.microsoft.com/office/drawing/2014/main" id="{0C7D2B9B-6EA2-8B47-AA5F-42094B71A27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098763">
            <a:off x="8643418" y="3026596"/>
            <a:ext cx="2701582" cy="1457033"/>
          </a:xfrm>
          <a:prstGeom prst="rect">
            <a:avLst/>
          </a:prstGeom>
        </p:spPr>
      </p:pic>
      <p:pic>
        <p:nvPicPr>
          <p:cNvPr id="3" name="Picture 2" descr="A close up of an elderly man smiling">
            <a:extLst>
              <a:ext uri="{FF2B5EF4-FFF2-40B4-BE49-F238E27FC236}">
                <a16:creationId xmlns:a16="http://schemas.microsoft.com/office/drawing/2014/main" id="{665F28BF-004E-2C46-A56A-E6D9C8BEA0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1182" y="-646289"/>
            <a:ext cx="5060818" cy="5060818"/>
          </a:xfrm>
          <a:prstGeom prst="rect">
            <a:avLst/>
          </a:prstGeom>
        </p:spPr>
      </p:pic>
      <p:sp>
        <p:nvSpPr>
          <p:cNvPr id="6" name="TextBox 5">
            <a:extLst>
              <a:ext uri="{FF2B5EF4-FFF2-40B4-BE49-F238E27FC236}">
                <a16:creationId xmlns:a16="http://schemas.microsoft.com/office/drawing/2014/main" id="{DAE4D4B5-BFA6-41EB-8E62-BDFE4E5CF77F}"/>
              </a:ext>
              <a:ext uri="{C183D7F6-B498-43B3-948B-1728B52AA6E4}">
                <adec:decorative xmlns:adec="http://schemas.microsoft.com/office/drawing/2017/decorative" val="1"/>
              </a:ext>
            </a:extLst>
          </p:cNvPr>
          <p:cNvSpPr txBox="1"/>
          <p:nvPr/>
        </p:nvSpPr>
        <p:spPr>
          <a:xfrm>
            <a:off x="525971" y="1466214"/>
            <a:ext cx="6536028" cy="707886"/>
          </a:xfrm>
          <a:prstGeom prst="rect">
            <a:avLst/>
          </a:prstGeom>
          <a:noFill/>
        </p:spPr>
        <p:txBody>
          <a:bodyPr wrap="square" rtlCol="0">
            <a:spAutoFit/>
          </a:bodyPr>
          <a:lstStyle/>
          <a:p>
            <a:r>
              <a:rPr lang="en-US" sz="4000" b="1" dirty="0">
                <a:solidFill>
                  <a:srgbClr val="E85932"/>
                </a:solidFill>
                <a:latin typeface="Century Gothic" panose="020B0502020202020204" pitchFamily="34" charset="0"/>
              </a:rPr>
              <a:t>Notice Period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540900" y="369567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93D21"/>
              </a:buClr>
              <a:buSzPts val="3200"/>
              <a:buFont typeface="Century Gothic"/>
              <a:buNone/>
            </a:pPr>
            <a:r>
              <a:rPr lang="en-US" sz="3200" b="1" dirty="0">
                <a:solidFill>
                  <a:srgbClr val="C93D21"/>
                </a:solidFill>
                <a:latin typeface="Century Gothic"/>
                <a:ea typeface="Century Gothic"/>
                <a:cs typeface="Century Gothic"/>
                <a:sym typeface="Century Gothic"/>
              </a:rPr>
              <a:t>Welcome &amp; Introductions</a:t>
            </a:r>
            <a:endParaRPr sz="3200" b="1" dirty="0">
              <a:latin typeface="Century Gothic"/>
              <a:ea typeface="Century Gothic"/>
              <a:cs typeface="Century Gothic"/>
              <a:sym typeface="Century Gothic"/>
            </a:endParaRPr>
          </a:p>
        </p:txBody>
      </p:sp>
      <p:pic>
        <p:nvPicPr>
          <p:cNvPr id="93" name="Google Shape;93;p18" descr="Nicole Howell headsho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0900" y="2040653"/>
            <a:ext cx="1591820" cy="1591820"/>
          </a:xfrm>
          <a:prstGeom prst="ellipse">
            <a:avLst/>
          </a:prstGeom>
          <a:noFill/>
          <a:ln w="28575" cap="rnd" cmpd="sng">
            <a:solidFill>
              <a:srgbClr val="E85A25"/>
            </a:solidFill>
            <a:prstDash val="solid"/>
            <a:round/>
            <a:headEnd type="none" w="sm" len="sm"/>
            <a:tailEnd type="none" w="sm" len="sm"/>
          </a:ln>
        </p:spPr>
      </p:pic>
      <p:sp>
        <p:nvSpPr>
          <p:cNvPr id="94" name="Google Shape;94;p18"/>
          <p:cNvSpPr txBox="1">
            <a:spLocks noGrp="1"/>
          </p:cNvSpPr>
          <p:nvPr>
            <p:ph type="body" idx="1"/>
          </p:nvPr>
        </p:nvSpPr>
        <p:spPr>
          <a:xfrm>
            <a:off x="2441222" y="2311546"/>
            <a:ext cx="10515600" cy="438326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98986"/>
              </a:buClr>
              <a:buSzPts val="2400"/>
              <a:buNone/>
            </a:pPr>
            <a:r>
              <a:rPr lang="en-US" b="1" dirty="0">
                <a:solidFill>
                  <a:srgbClr val="498986"/>
                </a:solidFill>
                <a:latin typeface="Calibri" panose="020F0502020204030204" pitchFamily="34" charset="0"/>
                <a:ea typeface="Montserrat"/>
                <a:cs typeface="Calibri" panose="020F0502020204030204" pitchFamily="34" charset="0"/>
                <a:sym typeface="Montserrat"/>
              </a:rPr>
              <a:t>Nicole Howell</a:t>
            </a:r>
            <a:r>
              <a:rPr lang="en-US" dirty="0">
                <a:solidFill>
                  <a:srgbClr val="498986"/>
                </a:solidFill>
                <a:latin typeface="Calibri" panose="020F0502020204030204" pitchFamily="34" charset="0"/>
                <a:ea typeface="Montserrat"/>
                <a:cs typeface="Calibri" panose="020F0502020204030204" pitchFamily="34" charset="0"/>
                <a:sym typeface="Montserrat"/>
              </a:rPr>
              <a:t> </a:t>
            </a:r>
            <a:r>
              <a:rPr lang="en-US" dirty="0">
                <a:solidFill>
                  <a:schemeClr val="tx1">
                    <a:lumMod val="65000"/>
                    <a:lumOff val="35000"/>
                  </a:schemeClr>
                </a:solidFill>
                <a:latin typeface="Calibri" panose="020F0502020204030204" pitchFamily="34" charset="0"/>
                <a:ea typeface="Montserrat"/>
                <a:cs typeface="Calibri" panose="020F0502020204030204" pitchFamily="34" charset="0"/>
                <a:sym typeface="Montserrat"/>
              </a:rPr>
              <a:t>(Facilitator) </a:t>
            </a:r>
            <a:endParaRPr sz="3200" dirty="0">
              <a:solidFill>
                <a:schemeClr val="tx1">
                  <a:lumMod val="65000"/>
                  <a:lumOff val="35000"/>
                </a:schemeClr>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rgbClr val="333333"/>
              </a:buClr>
              <a:buSzPts val="2400"/>
              <a:buNone/>
            </a:pPr>
            <a:r>
              <a:rPr lang="en-US" dirty="0">
                <a:solidFill>
                  <a:schemeClr val="tx1">
                    <a:lumMod val="65000"/>
                    <a:lumOff val="35000"/>
                  </a:schemeClr>
                </a:solidFill>
                <a:latin typeface="Calibri" panose="020F0502020204030204" pitchFamily="34" charset="0"/>
                <a:ea typeface="Montserrat"/>
                <a:cs typeface="Calibri" panose="020F0502020204030204" pitchFamily="34" charset="0"/>
                <a:sym typeface="Montserrat"/>
              </a:rPr>
              <a:t>Executive Director</a:t>
            </a:r>
            <a:endParaRPr sz="3200" dirty="0">
              <a:solidFill>
                <a:schemeClr val="tx1">
                  <a:lumMod val="65000"/>
                  <a:lumOff val="35000"/>
                </a:schemeClr>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rgbClr val="333333"/>
              </a:buClr>
              <a:buSzPts val="2400"/>
              <a:buNone/>
            </a:pPr>
            <a:r>
              <a:rPr lang="en-US" dirty="0">
                <a:solidFill>
                  <a:schemeClr val="tx1">
                    <a:lumMod val="65000"/>
                    <a:lumOff val="35000"/>
                  </a:schemeClr>
                </a:solidFill>
                <a:latin typeface="Calibri" panose="020F0502020204030204" pitchFamily="34" charset="0"/>
                <a:ea typeface="Montserrat"/>
                <a:cs typeface="Calibri" panose="020F0502020204030204" pitchFamily="34" charset="0"/>
                <a:sym typeface="Montserrat"/>
              </a:rPr>
              <a:t>Ombudsman Services of Contra Costa, Solano, and Alameda  </a:t>
            </a:r>
            <a:endParaRPr dirty="0">
              <a:solidFill>
                <a:schemeClr val="tx1">
                  <a:lumMod val="65000"/>
                  <a:lumOff val="35000"/>
                </a:schemeClr>
              </a:solidFill>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800"/>
              <a:buNone/>
            </a:pPr>
            <a:endParaRPr dirty="0"/>
          </a:p>
        </p:txBody>
      </p:sp>
      <p:pic>
        <p:nvPicPr>
          <p:cNvPr id="95" name="Google Shape;95;p18" descr="Logo: Ombudsman Services of Contra Costa, Solano, and Alamed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93157" y="312174"/>
            <a:ext cx="4272814" cy="1702317"/>
          </a:xfrm>
          <a:prstGeom prst="rect">
            <a:avLst/>
          </a:prstGeom>
          <a:noFill/>
          <a:ln>
            <a:noFill/>
          </a:ln>
        </p:spPr>
      </p:pic>
      <p:pic>
        <p:nvPicPr>
          <p:cNvPr id="96" name="Google Shape;96;p18">
            <a:extLst>
              <a:ext uri="{C183D7F6-B498-43B3-948B-1728B52AA6E4}">
                <adec:decorative xmlns:adec="http://schemas.microsoft.com/office/drawing/2017/decorative" val="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t="77103"/>
          <a:stretch/>
        </p:blipFill>
        <p:spPr>
          <a:xfrm>
            <a:off x="-3557334" y="5021235"/>
            <a:ext cx="15746159" cy="202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5"/>
          <p:cNvSpPr txBox="1">
            <a:spLocks noGrp="1"/>
          </p:cNvSpPr>
          <p:nvPr>
            <p:ph type="title"/>
          </p:nvPr>
        </p:nvSpPr>
        <p:spPr>
          <a:xfrm>
            <a:off x="237309" y="-671700"/>
            <a:ext cx="10301718"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Notice Period VI	</a:t>
            </a:r>
            <a:endParaRPr dirty="0"/>
          </a:p>
        </p:txBody>
      </p:sp>
      <p:sp>
        <p:nvSpPr>
          <p:cNvPr id="231" name="Google Shape;231;p35"/>
          <p:cNvSpPr txBox="1">
            <a:spLocks noGrp="1"/>
          </p:cNvSpPr>
          <p:nvPr>
            <p:ph type="body" idx="1"/>
          </p:nvPr>
        </p:nvSpPr>
        <p:spPr>
          <a:xfrm>
            <a:off x="451191" y="2173169"/>
            <a:ext cx="11503500" cy="2823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1500"/>
              </a:spcAft>
              <a:buNone/>
            </a:pPr>
            <a:r>
              <a:rPr lang="en-US" dirty="0">
                <a:solidFill>
                  <a:schemeClr val="tx1">
                    <a:lumMod val="65000"/>
                    <a:lumOff val="35000"/>
                  </a:schemeClr>
                </a:solidFill>
              </a:rPr>
              <a:t>Which renters are entitled to good cause?</a:t>
            </a:r>
            <a:endParaRPr dirty="0">
              <a:solidFill>
                <a:schemeClr val="tx1">
                  <a:lumMod val="65000"/>
                  <a:lumOff val="35000"/>
                </a:schemeClr>
              </a:solidFill>
            </a:endParaRPr>
          </a:p>
          <a:p>
            <a:pPr marL="914400" indent="-457200">
              <a:buClr>
                <a:srgbClr val="5EC5BA"/>
              </a:buClr>
              <a:buSzPct val="100000"/>
            </a:pPr>
            <a:r>
              <a:rPr lang="en-US" dirty="0">
                <a:solidFill>
                  <a:schemeClr val="tx1">
                    <a:lumMod val="65000"/>
                    <a:lumOff val="35000"/>
                  </a:schemeClr>
                </a:solidFill>
              </a:rPr>
              <a:t>Renters in federally-subsidized properties; </a:t>
            </a:r>
            <a:endParaRPr dirty="0">
              <a:solidFill>
                <a:schemeClr val="tx1">
                  <a:lumMod val="65000"/>
                  <a:lumOff val="35000"/>
                </a:schemeClr>
              </a:solidFill>
            </a:endParaRPr>
          </a:p>
          <a:p>
            <a:pPr marL="914400" indent="-457200">
              <a:buClr>
                <a:srgbClr val="5EC5BA"/>
              </a:buClr>
              <a:buSzPct val="100000"/>
            </a:pPr>
            <a:r>
              <a:rPr lang="en-US" dirty="0">
                <a:solidFill>
                  <a:schemeClr val="tx1">
                    <a:lumMod val="65000"/>
                    <a:lumOff val="35000"/>
                  </a:schemeClr>
                </a:solidFill>
              </a:rPr>
              <a:t>Mobile home owners/Long-term RV residents; and</a:t>
            </a:r>
          </a:p>
          <a:p>
            <a:pPr marL="914400" indent="-457200">
              <a:buClr>
                <a:srgbClr val="5EC5BA"/>
              </a:buClr>
              <a:buSzPct val="100000"/>
            </a:pPr>
            <a:r>
              <a:rPr lang="en-US" dirty="0">
                <a:solidFill>
                  <a:schemeClr val="tx1">
                    <a:lumMod val="65000"/>
                    <a:lumOff val="35000"/>
                  </a:schemeClr>
                </a:solidFill>
              </a:rPr>
              <a:t>Residents who have lived for over a year in multi-family housing built after 2005 or most corporately-owned single family homes.</a:t>
            </a:r>
            <a:endParaRPr dirty="0">
              <a:solidFill>
                <a:schemeClr val="tx1">
                  <a:lumMod val="65000"/>
                  <a:lumOff val="35000"/>
                </a:schemeClr>
              </a:solidFill>
            </a:endParaRPr>
          </a:p>
        </p:txBody>
      </p:sp>
      <p:pic>
        <p:nvPicPr>
          <p:cNvPr id="5" name="Picture 4" descr="A close up black and white picture of an elderly man with glasses looking straight into the camera">
            <a:extLst>
              <a:ext uri="{FF2B5EF4-FFF2-40B4-BE49-F238E27FC236}">
                <a16:creationId xmlns:a16="http://schemas.microsoft.com/office/drawing/2014/main" id="{C3427E30-5FCE-3942-9804-BC4A1136FA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1053" y="-242699"/>
            <a:ext cx="4253638" cy="4253638"/>
          </a:xfrm>
          <a:prstGeom prst="rect">
            <a:avLst/>
          </a:prstGeom>
        </p:spPr>
      </p:pic>
      <p:sp>
        <p:nvSpPr>
          <p:cNvPr id="6" name="Oval 5">
            <a:extLst>
              <a:ext uri="{FF2B5EF4-FFF2-40B4-BE49-F238E27FC236}">
                <a16:creationId xmlns:a16="http://schemas.microsoft.com/office/drawing/2014/main" id="{F6E490E1-842A-D342-BE32-8374D9D28474}"/>
              </a:ext>
              <a:ext uri="{C183D7F6-B498-43B3-948B-1728B52AA6E4}">
                <adec:decorative xmlns:adec="http://schemas.microsoft.com/office/drawing/2017/decorative" val="1"/>
              </a:ext>
            </a:extLst>
          </p:cNvPr>
          <p:cNvSpPr/>
          <p:nvPr/>
        </p:nvSpPr>
        <p:spPr>
          <a:xfrm>
            <a:off x="8015288" y="730139"/>
            <a:ext cx="914400" cy="914400"/>
          </a:xfrm>
          <a:prstGeom prst="ellipse">
            <a:avLst/>
          </a:prstGeom>
          <a:solidFill>
            <a:srgbClr val="F8B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9D67F86-8CB8-2046-B939-CE5929AC3D49}"/>
              </a:ext>
              <a:ext uri="{C183D7F6-B498-43B3-948B-1728B52AA6E4}">
                <adec:decorative xmlns:adec="http://schemas.microsoft.com/office/drawing/2017/decorative" val="1"/>
              </a:ext>
            </a:extLst>
          </p:cNvPr>
          <p:cNvSpPr/>
          <p:nvPr/>
        </p:nvSpPr>
        <p:spPr>
          <a:xfrm>
            <a:off x="8158164" y="1418688"/>
            <a:ext cx="557212" cy="567275"/>
          </a:xfrm>
          <a:prstGeom prst="ellipse">
            <a:avLst/>
          </a:prstGeom>
          <a:solidFill>
            <a:srgbClr val="E85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5108270-E4B9-4415-9065-6C07FE1EC629}"/>
              </a:ext>
              <a:ext uri="{C183D7F6-B498-43B3-948B-1728B52AA6E4}">
                <adec:decorative xmlns:adec="http://schemas.microsoft.com/office/drawing/2017/decorative" val="1"/>
              </a:ext>
            </a:extLst>
          </p:cNvPr>
          <p:cNvSpPr txBox="1"/>
          <p:nvPr/>
        </p:nvSpPr>
        <p:spPr>
          <a:xfrm>
            <a:off x="519532" y="1575684"/>
            <a:ext cx="6536028" cy="707886"/>
          </a:xfrm>
          <a:prstGeom prst="rect">
            <a:avLst/>
          </a:prstGeom>
          <a:noFill/>
        </p:spPr>
        <p:txBody>
          <a:bodyPr wrap="square" rtlCol="0">
            <a:spAutoFit/>
          </a:bodyPr>
          <a:lstStyle/>
          <a:p>
            <a:r>
              <a:rPr lang="en-US" sz="4000" b="1" dirty="0">
                <a:solidFill>
                  <a:srgbClr val="E85932"/>
                </a:solidFill>
                <a:latin typeface="Century Gothic" panose="020B0502020202020204" pitchFamily="34" charset="0"/>
              </a:rPr>
              <a:t>Notice Period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429931" y="-796830"/>
            <a:ext cx="10239265"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Notice Period VII	</a:t>
            </a:r>
            <a:endParaRPr dirty="0"/>
          </a:p>
        </p:txBody>
      </p:sp>
      <p:sp>
        <p:nvSpPr>
          <p:cNvPr id="238" name="Google Shape;238;p36"/>
          <p:cNvSpPr txBox="1">
            <a:spLocks noGrp="1"/>
          </p:cNvSpPr>
          <p:nvPr>
            <p:ph type="body" idx="1"/>
          </p:nvPr>
        </p:nvSpPr>
        <p:spPr>
          <a:xfrm>
            <a:off x="513643" y="2246181"/>
            <a:ext cx="7597424" cy="2823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1800"/>
              </a:spcAft>
              <a:buNone/>
            </a:pPr>
            <a:r>
              <a:rPr lang="en-US" dirty="0">
                <a:solidFill>
                  <a:schemeClr val="tx1">
                    <a:lumMod val="65000"/>
                    <a:lumOff val="35000"/>
                  </a:schemeClr>
                </a:solidFill>
              </a:rPr>
              <a:t>Review:</a:t>
            </a:r>
            <a:endParaRPr dirty="0">
              <a:solidFill>
                <a:schemeClr val="tx1">
                  <a:lumMod val="65000"/>
                  <a:lumOff val="35000"/>
                </a:schemeClr>
              </a:solidFill>
            </a:endParaRPr>
          </a:p>
          <a:p>
            <a:pPr marL="914400" indent="-457200">
              <a:buClr>
                <a:srgbClr val="5EC5BA"/>
              </a:buClr>
              <a:buSzPct val="100000"/>
            </a:pPr>
            <a:r>
              <a:rPr lang="en-US" dirty="0">
                <a:solidFill>
                  <a:schemeClr val="tx1">
                    <a:lumMod val="65000"/>
                    <a:lumOff val="35000"/>
                  </a:schemeClr>
                </a:solidFill>
              </a:rPr>
              <a:t>The Notice period allows the renter to either reinstate/”save” their tenancy or know the timeframe before the property owner can file a Court action.</a:t>
            </a:r>
            <a:endParaRPr dirty="0">
              <a:solidFill>
                <a:schemeClr val="tx1">
                  <a:lumMod val="65000"/>
                  <a:lumOff val="35000"/>
                </a:schemeClr>
              </a:solidFill>
            </a:endParaRPr>
          </a:p>
        </p:txBody>
      </p:sp>
      <p:pic>
        <p:nvPicPr>
          <p:cNvPr id="3" name="Picture 2" descr="A close up picture of an elderly woman smiling at an elderly man.">
            <a:extLst>
              <a:ext uri="{FF2B5EF4-FFF2-40B4-BE49-F238E27FC236}">
                <a16:creationId xmlns:a16="http://schemas.microsoft.com/office/drawing/2014/main" id="{8C120E5A-ABB1-5D41-9976-6BCFA07CC4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2870" y="-400211"/>
            <a:ext cx="4621821" cy="4621821"/>
          </a:xfrm>
          <a:prstGeom prst="rect">
            <a:avLst/>
          </a:prstGeom>
        </p:spPr>
      </p:pic>
      <p:sp>
        <p:nvSpPr>
          <p:cNvPr id="4" name="Oval 3">
            <a:extLst>
              <a:ext uri="{FF2B5EF4-FFF2-40B4-BE49-F238E27FC236}">
                <a16:creationId xmlns:a16="http://schemas.microsoft.com/office/drawing/2014/main" id="{D289729C-6EDE-EC4B-9F06-EACED1C002B3}"/>
              </a:ext>
              <a:ext uri="{C183D7F6-B498-43B3-948B-1728B52AA6E4}">
                <adec:decorative xmlns:adec="http://schemas.microsoft.com/office/drawing/2017/decorative" val="1"/>
              </a:ext>
            </a:extLst>
          </p:cNvPr>
          <p:cNvSpPr/>
          <p:nvPr/>
        </p:nvSpPr>
        <p:spPr>
          <a:xfrm>
            <a:off x="10749465" y="452655"/>
            <a:ext cx="914400" cy="914400"/>
          </a:xfrm>
          <a:prstGeom prst="ellipse">
            <a:avLst/>
          </a:prstGeom>
          <a:solidFill>
            <a:srgbClr val="E85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60EBE53-EB91-0C40-8926-2FA7628B31D7}"/>
              </a:ext>
              <a:ext uri="{C183D7F6-B498-43B3-948B-1728B52AA6E4}">
                <adec:decorative xmlns:adec="http://schemas.microsoft.com/office/drawing/2017/decorative" val="1"/>
              </a:ext>
            </a:extLst>
          </p:cNvPr>
          <p:cNvSpPr/>
          <p:nvPr/>
        </p:nvSpPr>
        <p:spPr>
          <a:xfrm>
            <a:off x="10749465" y="2522626"/>
            <a:ext cx="671513" cy="698164"/>
          </a:xfrm>
          <a:prstGeom prst="ellipse">
            <a:avLst/>
          </a:prstGeom>
          <a:solidFill>
            <a:srgbClr val="5EC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249EF23-B4AD-446D-B241-85DF24EEAE96}"/>
              </a:ext>
              <a:ext uri="{C183D7F6-B498-43B3-948B-1728B52AA6E4}">
                <adec:decorative xmlns:adec="http://schemas.microsoft.com/office/drawing/2017/decorative" val="1"/>
              </a:ext>
            </a:extLst>
          </p:cNvPr>
          <p:cNvSpPr txBox="1"/>
          <p:nvPr/>
        </p:nvSpPr>
        <p:spPr>
          <a:xfrm>
            <a:off x="513643" y="1556756"/>
            <a:ext cx="6536028" cy="707886"/>
          </a:xfrm>
          <a:prstGeom prst="rect">
            <a:avLst/>
          </a:prstGeom>
          <a:noFill/>
        </p:spPr>
        <p:txBody>
          <a:bodyPr wrap="square" rtlCol="0">
            <a:spAutoFit/>
          </a:bodyPr>
          <a:lstStyle/>
          <a:p>
            <a:r>
              <a:rPr lang="en-US" sz="4000" b="1" dirty="0">
                <a:solidFill>
                  <a:srgbClr val="E85932"/>
                </a:solidFill>
                <a:latin typeface="Century Gothic" panose="020B0502020202020204" pitchFamily="34" charset="0"/>
              </a:rPr>
              <a:t>Notice Period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118532" y="-795874"/>
            <a:ext cx="10115087"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Prejudgment Period I</a:t>
            </a:r>
            <a:endParaRPr dirty="0"/>
          </a:p>
        </p:txBody>
      </p:sp>
      <p:sp>
        <p:nvSpPr>
          <p:cNvPr id="245" name="Google Shape;245;p37"/>
          <p:cNvSpPr txBox="1">
            <a:spLocks noGrp="1"/>
          </p:cNvSpPr>
          <p:nvPr>
            <p:ph type="body" idx="1"/>
          </p:nvPr>
        </p:nvSpPr>
        <p:spPr>
          <a:xfrm>
            <a:off x="942621" y="2246181"/>
            <a:ext cx="10903539" cy="2823600"/>
          </a:xfrm>
          <a:prstGeom prst="rect">
            <a:avLst/>
          </a:prstGeom>
        </p:spPr>
        <p:txBody>
          <a:bodyPr spcFirstLastPara="1" wrap="square" lIns="91425" tIns="45700" rIns="91425" bIns="45700" anchor="t" anchorCtr="0">
            <a:noAutofit/>
          </a:bodyPr>
          <a:lstStyle/>
          <a:p>
            <a:pPr indent="-457200">
              <a:buClr>
                <a:srgbClr val="5EC5BA"/>
              </a:buClr>
              <a:buSzPct val="100000"/>
            </a:pPr>
            <a:r>
              <a:rPr lang="en-US" sz="2600" dirty="0">
                <a:solidFill>
                  <a:schemeClr val="tx1">
                    <a:lumMod val="65000"/>
                    <a:lumOff val="35000"/>
                  </a:schemeClr>
                </a:solidFill>
              </a:rPr>
              <a:t>The first business day after the period in the Notice ends, the owner may file a lawsuit (called an Unlawful Detainer or “UD”) to remove the renter.</a:t>
            </a:r>
            <a:endParaRPr sz="2600" dirty="0">
              <a:solidFill>
                <a:schemeClr val="tx1">
                  <a:lumMod val="65000"/>
                  <a:lumOff val="35000"/>
                </a:schemeClr>
              </a:solidFill>
            </a:endParaRPr>
          </a:p>
          <a:p>
            <a:pPr indent="-457200">
              <a:buClr>
                <a:srgbClr val="5EC5BA"/>
              </a:buClr>
              <a:buSzPct val="100000"/>
            </a:pPr>
            <a:r>
              <a:rPr lang="en-US" sz="2600" dirty="0">
                <a:solidFill>
                  <a:schemeClr val="tx1">
                    <a:lumMod val="65000"/>
                    <a:lumOff val="35000"/>
                  </a:schemeClr>
                </a:solidFill>
              </a:rPr>
              <a:t>The owner must have someone over 18 serve the renter with the UD paperwork.</a:t>
            </a:r>
            <a:endParaRPr sz="2600" dirty="0">
              <a:solidFill>
                <a:schemeClr val="tx1">
                  <a:lumMod val="65000"/>
                  <a:lumOff val="35000"/>
                </a:schemeClr>
              </a:solidFill>
            </a:endParaRPr>
          </a:p>
          <a:p>
            <a:pPr indent="-457200">
              <a:buClr>
                <a:srgbClr val="5EC5BA"/>
              </a:buClr>
              <a:buSzPct val="100000"/>
            </a:pPr>
            <a:r>
              <a:rPr lang="en-US" sz="2600" dirty="0">
                <a:solidFill>
                  <a:schemeClr val="tx1">
                    <a:lumMod val="65000"/>
                    <a:lumOff val="35000"/>
                  </a:schemeClr>
                </a:solidFill>
              </a:rPr>
              <a:t>Once served, the renter has five days to file papers at Court to respond.</a:t>
            </a:r>
            <a:endParaRPr sz="2600" dirty="0">
              <a:solidFill>
                <a:schemeClr val="tx1">
                  <a:lumMod val="65000"/>
                  <a:lumOff val="35000"/>
                </a:schemeClr>
              </a:solidFill>
            </a:endParaRPr>
          </a:p>
          <a:p>
            <a:pPr indent="-457200">
              <a:buClr>
                <a:srgbClr val="5EC5BA"/>
              </a:buClr>
              <a:buSzPct val="100000"/>
            </a:pPr>
            <a:r>
              <a:rPr lang="en-US" sz="2600" dirty="0">
                <a:solidFill>
                  <a:schemeClr val="tx1">
                    <a:lumMod val="65000"/>
                    <a:lumOff val="35000"/>
                  </a:schemeClr>
                </a:solidFill>
              </a:rPr>
              <a:t>If the renter does not respond, the owner may take judgment by default.</a:t>
            </a:r>
            <a:endParaRPr sz="2600" dirty="0">
              <a:solidFill>
                <a:schemeClr val="tx1">
                  <a:lumMod val="65000"/>
                  <a:lumOff val="35000"/>
                </a:schemeClr>
              </a:solidFill>
            </a:endParaRPr>
          </a:p>
        </p:txBody>
      </p:sp>
      <p:pic>
        <p:nvPicPr>
          <p:cNvPr id="5" name="Picture 4" descr="Two women outside smiling. ">
            <a:extLst>
              <a:ext uri="{FF2B5EF4-FFF2-40B4-BE49-F238E27FC236}">
                <a16:creationId xmlns:a16="http://schemas.microsoft.com/office/drawing/2014/main" id="{AA6ED1D3-69FD-F445-8757-AA0F2E4C96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57068" y="-166509"/>
            <a:ext cx="2816400" cy="2816400"/>
          </a:xfrm>
          <a:prstGeom prst="rect">
            <a:avLst/>
          </a:prstGeom>
        </p:spPr>
      </p:pic>
      <p:sp>
        <p:nvSpPr>
          <p:cNvPr id="6" name="Oval 5" descr="An orange circle">
            <a:extLst>
              <a:ext uri="{FF2B5EF4-FFF2-40B4-BE49-F238E27FC236}">
                <a16:creationId xmlns:a16="http://schemas.microsoft.com/office/drawing/2014/main" id="{6EC57642-AA8E-654E-85AE-79CC7C610EA0}"/>
              </a:ext>
            </a:extLst>
          </p:cNvPr>
          <p:cNvSpPr/>
          <p:nvPr/>
        </p:nvSpPr>
        <p:spPr>
          <a:xfrm>
            <a:off x="9403774" y="441516"/>
            <a:ext cx="557212" cy="567275"/>
          </a:xfrm>
          <a:prstGeom prst="ellipse">
            <a:avLst/>
          </a:prstGeom>
          <a:solidFill>
            <a:srgbClr val="E85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C1831D7-E86E-4289-A0BE-E3D26EA03C7C}"/>
              </a:ext>
            </a:extLst>
          </p:cNvPr>
          <p:cNvSpPr txBox="1"/>
          <p:nvPr/>
        </p:nvSpPr>
        <p:spPr>
          <a:xfrm>
            <a:off x="715313" y="1538295"/>
            <a:ext cx="6536028" cy="707886"/>
          </a:xfrm>
          <a:prstGeom prst="rect">
            <a:avLst/>
          </a:prstGeom>
          <a:noFill/>
        </p:spPr>
        <p:txBody>
          <a:bodyPr wrap="square" rtlCol="0">
            <a:spAutoFit/>
          </a:bodyPr>
          <a:lstStyle/>
          <a:p>
            <a:r>
              <a:rPr lang="en-US" sz="4000" b="1" dirty="0">
                <a:solidFill>
                  <a:srgbClr val="E85932"/>
                </a:solidFill>
                <a:latin typeface="Century Gothic" panose="020B0502020202020204" pitchFamily="34" charset="0"/>
              </a:rPr>
              <a:t>Prejudgment Period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185074" y="-769927"/>
            <a:ext cx="10329576"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Prejudgment Period II</a:t>
            </a:r>
            <a:endParaRPr dirty="0"/>
          </a:p>
        </p:txBody>
      </p:sp>
      <p:sp>
        <p:nvSpPr>
          <p:cNvPr id="252" name="Google Shape;252;p38"/>
          <p:cNvSpPr txBox="1">
            <a:spLocks noGrp="1"/>
          </p:cNvSpPr>
          <p:nvPr>
            <p:ph type="body" idx="1"/>
          </p:nvPr>
        </p:nvSpPr>
        <p:spPr>
          <a:xfrm>
            <a:off x="462843" y="2246181"/>
            <a:ext cx="11383317" cy="282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100" u="sng" dirty="0">
                <a:solidFill>
                  <a:schemeClr val="hlink"/>
                </a:solidFill>
                <a:latin typeface="Arial"/>
                <a:ea typeface="Arial"/>
                <a:cs typeface="Arial"/>
                <a:sym typeface="Arial"/>
                <a:hlinkClick r:id="rId3"/>
              </a:rPr>
              <a:t>https://www.courts.ca.gov/documents/sum130.pdf</a:t>
            </a:r>
            <a:endParaRPr sz="3800" dirty="0"/>
          </a:p>
        </p:txBody>
      </p:sp>
      <p:pic>
        <p:nvPicPr>
          <p:cNvPr id="3" name="Picture 2" descr="A close up of an elderly woman in a purple sweater smiling directly at the camera.">
            <a:extLst>
              <a:ext uri="{FF2B5EF4-FFF2-40B4-BE49-F238E27FC236}">
                <a16:creationId xmlns:a16="http://schemas.microsoft.com/office/drawing/2014/main" id="{6559A99F-E921-0143-8CA0-2AC3FEB2E8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2713" y="-187744"/>
            <a:ext cx="5729287" cy="5729287"/>
          </a:xfrm>
          <a:prstGeom prst="rect">
            <a:avLst/>
          </a:prstGeom>
        </p:spPr>
      </p:pic>
      <p:sp>
        <p:nvSpPr>
          <p:cNvPr id="5" name="TextBox 4">
            <a:extLst>
              <a:ext uri="{FF2B5EF4-FFF2-40B4-BE49-F238E27FC236}">
                <a16:creationId xmlns:a16="http://schemas.microsoft.com/office/drawing/2014/main" id="{C6FD1DEF-E3DF-4AD7-9C3C-809C5CE417CE}"/>
              </a:ext>
            </a:extLst>
          </p:cNvPr>
          <p:cNvSpPr txBox="1"/>
          <p:nvPr/>
        </p:nvSpPr>
        <p:spPr>
          <a:xfrm>
            <a:off x="462843" y="1538295"/>
            <a:ext cx="6536028" cy="707886"/>
          </a:xfrm>
          <a:prstGeom prst="rect">
            <a:avLst/>
          </a:prstGeom>
          <a:noFill/>
        </p:spPr>
        <p:txBody>
          <a:bodyPr wrap="square" rtlCol="0">
            <a:spAutoFit/>
          </a:bodyPr>
          <a:lstStyle/>
          <a:p>
            <a:r>
              <a:rPr lang="en-US" sz="4000" b="1" dirty="0">
                <a:solidFill>
                  <a:srgbClr val="E85932"/>
                </a:solidFill>
                <a:latin typeface="Century Gothic" panose="020B0502020202020204" pitchFamily="34" charset="0"/>
              </a:rPr>
              <a:t>Prejudgment Period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xfrm>
            <a:off x="410773" y="-845025"/>
            <a:ext cx="10256198"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Prejudgment Period III</a:t>
            </a:r>
            <a:endParaRPr dirty="0"/>
          </a:p>
        </p:txBody>
      </p:sp>
      <p:sp>
        <p:nvSpPr>
          <p:cNvPr id="259" name="Google Shape;259;p39"/>
          <p:cNvSpPr txBox="1">
            <a:spLocks noGrp="1"/>
          </p:cNvSpPr>
          <p:nvPr>
            <p:ph type="body" idx="1"/>
          </p:nvPr>
        </p:nvSpPr>
        <p:spPr>
          <a:xfrm>
            <a:off x="496711" y="2343756"/>
            <a:ext cx="11276072" cy="2823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1800"/>
              </a:spcAft>
              <a:buNone/>
            </a:pPr>
            <a:r>
              <a:rPr lang="en-US" dirty="0">
                <a:solidFill>
                  <a:schemeClr val="tx1">
                    <a:lumMod val="65000"/>
                    <a:lumOff val="35000"/>
                  </a:schemeClr>
                </a:solidFill>
              </a:rPr>
              <a:t>The renter’s response contains the renter’s defenses to the UD.</a:t>
            </a:r>
            <a:endParaRPr dirty="0">
              <a:solidFill>
                <a:schemeClr val="tx1">
                  <a:lumMod val="65000"/>
                  <a:lumOff val="35000"/>
                </a:schemeClr>
              </a:solidFill>
            </a:endParaRPr>
          </a:p>
          <a:p>
            <a:pPr marL="914400" indent="-457200">
              <a:lnSpc>
                <a:spcPct val="100000"/>
              </a:lnSpc>
              <a:spcBef>
                <a:spcPts val="0"/>
              </a:spcBef>
              <a:spcAft>
                <a:spcPts val="1800"/>
              </a:spcAft>
              <a:buClr>
                <a:srgbClr val="5EC5BA"/>
              </a:buClr>
              <a:buSzPct val="100000"/>
            </a:pPr>
            <a:r>
              <a:rPr lang="en-US" dirty="0">
                <a:solidFill>
                  <a:schemeClr val="tx1">
                    <a:lumMod val="65000"/>
                    <a:lumOff val="35000"/>
                  </a:schemeClr>
                </a:solidFill>
              </a:rPr>
              <a:t>“I don’t owe all the rent alleged in the notice because the owner never fixed my broken heater.”</a:t>
            </a:r>
            <a:endParaRPr dirty="0">
              <a:solidFill>
                <a:schemeClr val="tx1">
                  <a:lumMod val="65000"/>
                  <a:lumOff val="35000"/>
                </a:schemeClr>
              </a:solidFill>
            </a:endParaRPr>
          </a:p>
          <a:p>
            <a:pPr marL="914400" indent="-457200">
              <a:lnSpc>
                <a:spcPct val="100000"/>
              </a:lnSpc>
              <a:spcBef>
                <a:spcPts val="0"/>
              </a:spcBef>
              <a:spcAft>
                <a:spcPts val="1800"/>
              </a:spcAft>
              <a:buClr>
                <a:srgbClr val="5EC5BA"/>
              </a:buClr>
              <a:buSzPct val="100000"/>
            </a:pPr>
            <a:r>
              <a:rPr lang="en-US" dirty="0">
                <a:solidFill>
                  <a:schemeClr val="tx1">
                    <a:lumMod val="65000"/>
                    <a:lumOff val="35000"/>
                  </a:schemeClr>
                </a:solidFill>
              </a:rPr>
              <a:t>“The 30-Day Notice is incorrect because I have lived at the property for over 5 years.”</a:t>
            </a:r>
            <a:endParaRPr dirty="0">
              <a:solidFill>
                <a:schemeClr val="tx1">
                  <a:lumMod val="65000"/>
                  <a:lumOff val="35000"/>
                </a:schemeClr>
              </a:solidFill>
            </a:endParaRPr>
          </a:p>
        </p:txBody>
      </p:sp>
      <p:pic>
        <p:nvPicPr>
          <p:cNvPr id="3" name="Picture 2" descr="An elderly couple sitting at a table doing paperwork.">
            <a:extLst>
              <a:ext uri="{FF2B5EF4-FFF2-40B4-BE49-F238E27FC236}">
                <a16:creationId xmlns:a16="http://schemas.microsoft.com/office/drawing/2014/main" id="{0D918364-5D62-114F-B5CE-F7469D0D83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30075" y="-431326"/>
            <a:ext cx="3473792" cy="3473792"/>
          </a:xfrm>
          <a:prstGeom prst="rect">
            <a:avLst/>
          </a:prstGeom>
        </p:spPr>
      </p:pic>
      <p:sp>
        <p:nvSpPr>
          <p:cNvPr id="6" name="Oval 5">
            <a:extLst>
              <a:ext uri="{FF2B5EF4-FFF2-40B4-BE49-F238E27FC236}">
                <a16:creationId xmlns:a16="http://schemas.microsoft.com/office/drawing/2014/main" id="{F8C9CDDD-2CF1-3B45-A082-5659CDD772C5}"/>
              </a:ext>
              <a:ext uri="{C183D7F6-B498-43B3-948B-1728B52AA6E4}">
                <adec:decorative xmlns:adec="http://schemas.microsoft.com/office/drawing/2017/decorative" val="1"/>
              </a:ext>
            </a:extLst>
          </p:cNvPr>
          <p:cNvSpPr/>
          <p:nvPr/>
        </p:nvSpPr>
        <p:spPr>
          <a:xfrm>
            <a:off x="8829664" y="1305570"/>
            <a:ext cx="914400" cy="914400"/>
          </a:xfrm>
          <a:prstGeom prst="ellipse">
            <a:avLst/>
          </a:prstGeom>
          <a:solidFill>
            <a:srgbClr val="F8B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7D3AC41-68A7-934D-B185-E287B4AB6CB7}"/>
              </a:ext>
              <a:ext uri="{C183D7F6-B498-43B3-948B-1728B52AA6E4}">
                <adec:decorative xmlns:adec="http://schemas.microsoft.com/office/drawing/2017/decorative" val="1"/>
              </a:ext>
            </a:extLst>
          </p:cNvPr>
          <p:cNvSpPr>
            <a:spLocks noChangeAspect="1"/>
          </p:cNvSpPr>
          <p:nvPr/>
        </p:nvSpPr>
        <p:spPr>
          <a:xfrm>
            <a:off x="8930075" y="359273"/>
            <a:ext cx="813989" cy="822511"/>
          </a:xfrm>
          <a:prstGeom prst="ellipse">
            <a:avLst/>
          </a:prstGeom>
          <a:solidFill>
            <a:srgbClr val="E85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BF54196-6EE1-4AA2-9105-E6AB2D060853}"/>
              </a:ext>
              <a:ext uri="{C183D7F6-B498-43B3-948B-1728B52AA6E4}">
                <adec:decorative xmlns:adec="http://schemas.microsoft.com/office/drawing/2017/decorative" val="1"/>
              </a:ext>
            </a:extLst>
          </p:cNvPr>
          <p:cNvSpPr txBox="1"/>
          <p:nvPr/>
        </p:nvSpPr>
        <p:spPr>
          <a:xfrm>
            <a:off x="496711" y="1635870"/>
            <a:ext cx="6536028" cy="707886"/>
          </a:xfrm>
          <a:prstGeom prst="rect">
            <a:avLst/>
          </a:prstGeom>
          <a:noFill/>
        </p:spPr>
        <p:txBody>
          <a:bodyPr wrap="square" rtlCol="0">
            <a:spAutoFit/>
          </a:bodyPr>
          <a:lstStyle/>
          <a:p>
            <a:r>
              <a:rPr lang="en-US" sz="4000" b="1" dirty="0">
                <a:solidFill>
                  <a:srgbClr val="E85932"/>
                </a:solidFill>
                <a:latin typeface="Century Gothic" panose="020B0502020202020204" pitchFamily="34" charset="0"/>
              </a:rPr>
              <a:t>Prejudgment Period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title"/>
          </p:nvPr>
        </p:nvSpPr>
        <p:spPr>
          <a:xfrm>
            <a:off x="585038" y="-769927"/>
            <a:ext cx="10515600"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Prejudgment Period IV</a:t>
            </a:r>
            <a:endParaRPr dirty="0"/>
          </a:p>
        </p:txBody>
      </p:sp>
      <p:sp>
        <p:nvSpPr>
          <p:cNvPr id="266" name="Google Shape;266;p40"/>
          <p:cNvSpPr txBox="1">
            <a:spLocks noGrp="1"/>
          </p:cNvSpPr>
          <p:nvPr>
            <p:ph type="body" idx="1"/>
          </p:nvPr>
        </p:nvSpPr>
        <p:spPr>
          <a:xfrm>
            <a:off x="325728" y="2398581"/>
            <a:ext cx="11248205" cy="2823600"/>
          </a:xfrm>
          <a:prstGeom prst="rect">
            <a:avLst/>
          </a:prstGeom>
        </p:spPr>
        <p:txBody>
          <a:bodyPr spcFirstLastPara="1" wrap="square" lIns="91425" tIns="45700" rIns="91425" bIns="45700" anchor="t" anchorCtr="0">
            <a:noAutofit/>
          </a:bodyPr>
          <a:lstStyle/>
          <a:p>
            <a:pPr marL="971550" indent="-514350">
              <a:lnSpc>
                <a:spcPct val="100000"/>
              </a:lnSpc>
              <a:spcBef>
                <a:spcPts val="0"/>
              </a:spcBef>
              <a:spcAft>
                <a:spcPts val="1800"/>
              </a:spcAft>
              <a:buClr>
                <a:srgbClr val="5EC5BA"/>
              </a:buClr>
              <a:buSzPct val="100000"/>
            </a:pPr>
            <a:r>
              <a:rPr lang="en-US" dirty="0">
                <a:solidFill>
                  <a:schemeClr val="tx1">
                    <a:lumMod val="65000"/>
                    <a:lumOff val="35000"/>
                  </a:schemeClr>
                </a:solidFill>
              </a:rPr>
              <a:t>Once the Court receives the renter’s response, the owner may ask for a trial date, which (PRIOR TO COVID) the Court set within 20 days.</a:t>
            </a:r>
            <a:endParaRPr dirty="0">
              <a:solidFill>
                <a:schemeClr val="tx1">
                  <a:lumMod val="65000"/>
                  <a:lumOff val="35000"/>
                </a:schemeClr>
              </a:solidFill>
            </a:endParaRPr>
          </a:p>
          <a:p>
            <a:pPr marL="971550" indent="-514350">
              <a:lnSpc>
                <a:spcPct val="100000"/>
              </a:lnSpc>
              <a:spcBef>
                <a:spcPts val="0"/>
              </a:spcBef>
              <a:spcAft>
                <a:spcPts val="1800"/>
              </a:spcAft>
              <a:buClr>
                <a:srgbClr val="5EC5BA"/>
              </a:buClr>
              <a:buSzPct val="100000"/>
            </a:pPr>
            <a:r>
              <a:rPr lang="en-US" dirty="0">
                <a:solidFill>
                  <a:schemeClr val="tx1">
                    <a:lumMod val="65000"/>
                    <a:lumOff val="35000"/>
                  </a:schemeClr>
                </a:solidFill>
              </a:rPr>
              <a:t>At anytime before the Court date, the renter is able to move out of the property or reach a settlement with the owner to avoid an eviction judgment on their credit/renter report.</a:t>
            </a:r>
            <a:endParaRPr dirty="0">
              <a:solidFill>
                <a:schemeClr val="tx1">
                  <a:lumMod val="65000"/>
                  <a:lumOff val="35000"/>
                </a:schemeClr>
              </a:solidFill>
            </a:endParaRPr>
          </a:p>
        </p:txBody>
      </p:sp>
      <p:sp>
        <p:nvSpPr>
          <p:cNvPr id="4" name="TextBox 3">
            <a:extLst>
              <a:ext uri="{FF2B5EF4-FFF2-40B4-BE49-F238E27FC236}">
                <a16:creationId xmlns:a16="http://schemas.microsoft.com/office/drawing/2014/main" id="{53815527-F095-4D04-9A56-13A627E54E24}"/>
              </a:ext>
            </a:extLst>
          </p:cNvPr>
          <p:cNvSpPr txBox="1"/>
          <p:nvPr/>
        </p:nvSpPr>
        <p:spPr>
          <a:xfrm>
            <a:off x="715313" y="1538295"/>
            <a:ext cx="6536028" cy="707886"/>
          </a:xfrm>
          <a:prstGeom prst="rect">
            <a:avLst/>
          </a:prstGeom>
          <a:noFill/>
        </p:spPr>
        <p:txBody>
          <a:bodyPr wrap="square" rtlCol="0">
            <a:spAutoFit/>
          </a:bodyPr>
          <a:lstStyle/>
          <a:p>
            <a:r>
              <a:rPr lang="en-US" sz="4000" b="1" dirty="0">
                <a:solidFill>
                  <a:srgbClr val="E85932"/>
                </a:solidFill>
                <a:latin typeface="Century Gothic" panose="020B0502020202020204" pitchFamily="34" charset="0"/>
              </a:rPr>
              <a:t>Prejudgment Period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1"/>
          <p:cNvSpPr txBox="1">
            <a:spLocks noGrp="1"/>
          </p:cNvSpPr>
          <p:nvPr>
            <p:ph type="title"/>
          </p:nvPr>
        </p:nvSpPr>
        <p:spPr>
          <a:xfrm>
            <a:off x="237309" y="-695957"/>
            <a:ext cx="10515600"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Prejudgment Period V	</a:t>
            </a:r>
            <a:endParaRPr dirty="0"/>
          </a:p>
        </p:txBody>
      </p:sp>
      <p:sp>
        <p:nvSpPr>
          <p:cNvPr id="273" name="Google Shape;273;p41"/>
          <p:cNvSpPr txBox="1">
            <a:spLocks noGrp="1"/>
          </p:cNvSpPr>
          <p:nvPr>
            <p:ph type="body" idx="1"/>
          </p:nvPr>
        </p:nvSpPr>
        <p:spPr>
          <a:xfrm>
            <a:off x="635242" y="2232994"/>
            <a:ext cx="11045006" cy="2823600"/>
          </a:xfrm>
          <a:prstGeom prst="rect">
            <a:avLst/>
          </a:prstGeom>
        </p:spPr>
        <p:txBody>
          <a:bodyPr spcFirstLastPara="1" wrap="square" lIns="91425" tIns="45700" rIns="91425" bIns="45700" anchor="t" anchorCtr="0">
            <a:noAutofit/>
          </a:bodyPr>
          <a:lstStyle/>
          <a:p>
            <a:pPr indent="-457200">
              <a:lnSpc>
                <a:spcPct val="100000"/>
              </a:lnSpc>
              <a:spcBef>
                <a:spcPts val="0"/>
              </a:spcBef>
              <a:spcAft>
                <a:spcPts val="1400"/>
              </a:spcAft>
              <a:buClr>
                <a:srgbClr val="5EC5BA"/>
              </a:buClr>
              <a:buSzPct val="100000"/>
            </a:pPr>
            <a:r>
              <a:rPr lang="en-US" sz="2600" dirty="0">
                <a:solidFill>
                  <a:schemeClr val="tx1">
                    <a:lumMod val="65000"/>
                    <a:lumOff val="35000"/>
                  </a:schemeClr>
                </a:solidFill>
              </a:rPr>
              <a:t>If the renter has not moved out or reached a settlement, the renter must present their case at trial.  The Court never grants continuances.  The renter should have all their evidence (such as receipts, Code Enforcement reports, witnesses) ready of the day of Court.</a:t>
            </a:r>
            <a:endParaRPr sz="2600" dirty="0">
              <a:solidFill>
                <a:schemeClr val="tx1">
                  <a:lumMod val="65000"/>
                  <a:lumOff val="35000"/>
                </a:schemeClr>
              </a:solidFill>
            </a:endParaRPr>
          </a:p>
          <a:p>
            <a:pPr indent="-457200">
              <a:lnSpc>
                <a:spcPct val="100000"/>
              </a:lnSpc>
              <a:spcBef>
                <a:spcPts val="0"/>
              </a:spcBef>
              <a:spcAft>
                <a:spcPts val="1400"/>
              </a:spcAft>
              <a:buClr>
                <a:srgbClr val="5EC5BA"/>
              </a:buClr>
              <a:buSzPct val="100000"/>
            </a:pPr>
            <a:r>
              <a:rPr lang="en-US" sz="2600" dirty="0">
                <a:solidFill>
                  <a:schemeClr val="tx1">
                    <a:lumMod val="65000"/>
                    <a:lumOff val="35000"/>
                  </a:schemeClr>
                </a:solidFill>
              </a:rPr>
              <a:t>If the Court rules for the renter, the tenancy continues uninterrupted.</a:t>
            </a:r>
            <a:endParaRPr sz="2600" dirty="0">
              <a:solidFill>
                <a:schemeClr val="tx1">
                  <a:lumMod val="65000"/>
                  <a:lumOff val="35000"/>
                </a:schemeClr>
              </a:solidFill>
            </a:endParaRPr>
          </a:p>
          <a:p>
            <a:pPr indent="-457200">
              <a:lnSpc>
                <a:spcPct val="100000"/>
              </a:lnSpc>
              <a:spcBef>
                <a:spcPts val="0"/>
              </a:spcBef>
              <a:spcAft>
                <a:spcPts val="1400"/>
              </a:spcAft>
              <a:buClr>
                <a:srgbClr val="5EC5BA"/>
              </a:buClr>
              <a:buSzPct val="100000"/>
            </a:pPr>
            <a:r>
              <a:rPr lang="en-US" sz="2600" dirty="0">
                <a:solidFill>
                  <a:schemeClr val="tx1">
                    <a:lumMod val="65000"/>
                    <a:lumOff val="35000"/>
                  </a:schemeClr>
                </a:solidFill>
              </a:rPr>
              <a:t>If the Court rules for the owner, the Post-Judgment period begins.</a:t>
            </a:r>
            <a:endParaRPr sz="2600" dirty="0">
              <a:solidFill>
                <a:schemeClr val="tx1">
                  <a:lumMod val="65000"/>
                  <a:lumOff val="35000"/>
                </a:schemeClr>
              </a:solidFill>
            </a:endParaRPr>
          </a:p>
          <a:p>
            <a:pPr marL="0" lvl="0" indent="0" algn="l" rtl="0">
              <a:spcBef>
                <a:spcPts val="1000"/>
              </a:spcBef>
              <a:spcAft>
                <a:spcPts val="0"/>
              </a:spcAft>
              <a:buNone/>
            </a:pPr>
            <a:endParaRPr dirty="0"/>
          </a:p>
        </p:txBody>
      </p:sp>
      <p:pic>
        <p:nvPicPr>
          <p:cNvPr id="3" name="Picture 2" descr="An older man looking down at papers in his hand. ">
            <a:extLst>
              <a:ext uri="{FF2B5EF4-FFF2-40B4-BE49-F238E27FC236}">
                <a16:creationId xmlns:a16="http://schemas.microsoft.com/office/drawing/2014/main" id="{168B745F-3449-C74A-8A0A-AAC5B50E59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39225" y="-228600"/>
            <a:ext cx="2823600" cy="2823600"/>
          </a:xfrm>
          <a:prstGeom prst="rect">
            <a:avLst/>
          </a:prstGeom>
        </p:spPr>
      </p:pic>
      <p:sp>
        <p:nvSpPr>
          <p:cNvPr id="5" name="Oval 4">
            <a:extLst>
              <a:ext uri="{FF2B5EF4-FFF2-40B4-BE49-F238E27FC236}">
                <a16:creationId xmlns:a16="http://schemas.microsoft.com/office/drawing/2014/main" id="{9C5294AC-E058-2B4A-AA1C-C563E31958A6}"/>
              </a:ext>
              <a:ext uri="{C183D7F6-B498-43B3-948B-1728B52AA6E4}">
                <adec:decorative xmlns:adec="http://schemas.microsoft.com/office/drawing/2017/decorative" val="1"/>
              </a:ext>
            </a:extLst>
          </p:cNvPr>
          <p:cNvSpPr/>
          <p:nvPr/>
        </p:nvSpPr>
        <p:spPr>
          <a:xfrm>
            <a:off x="9130104" y="202635"/>
            <a:ext cx="914400" cy="914400"/>
          </a:xfrm>
          <a:prstGeom prst="ellipse">
            <a:avLst/>
          </a:prstGeom>
          <a:solidFill>
            <a:srgbClr val="F8B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A7D64A4-01B6-614B-8B77-48DDBE01F707}"/>
              </a:ext>
              <a:ext uri="{C183D7F6-B498-43B3-948B-1728B52AA6E4}">
                <adec:decorative xmlns:adec="http://schemas.microsoft.com/office/drawing/2017/decorative" val="1"/>
              </a:ext>
            </a:extLst>
          </p:cNvPr>
          <p:cNvSpPr/>
          <p:nvPr/>
        </p:nvSpPr>
        <p:spPr>
          <a:xfrm>
            <a:off x="8579646" y="859608"/>
            <a:ext cx="557212" cy="567275"/>
          </a:xfrm>
          <a:prstGeom prst="ellipse">
            <a:avLst/>
          </a:prstGeom>
          <a:solidFill>
            <a:srgbClr val="E85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693AAA7-2A68-4499-BC5B-383377A451F9}"/>
              </a:ext>
              <a:ext uri="{C183D7F6-B498-43B3-948B-1728B52AA6E4}">
                <adec:decorative xmlns:adec="http://schemas.microsoft.com/office/drawing/2017/decorative" val="1"/>
              </a:ext>
            </a:extLst>
          </p:cNvPr>
          <p:cNvSpPr txBox="1"/>
          <p:nvPr/>
        </p:nvSpPr>
        <p:spPr>
          <a:xfrm>
            <a:off x="635242" y="1426883"/>
            <a:ext cx="6536028" cy="707886"/>
          </a:xfrm>
          <a:prstGeom prst="rect">
            <a:avLst/>
          </a:prstGeom>
          <a:noFill/>
        </p:spPr>
        <p:txBody>
          <a:bodyPr wrap="square" rtlCol="0">
            <a:spAutoFit/>
          </a:bodyPr>
          <a:lstStyle/>
          <a:p>
            <a:r>
              <a:rPr lang="en-US" sz="4000" b="1" dirty="0">
                <a:solidFill>
                  <a:srgbClr val="E85932"/>
                </a:solidFill>
                <a:latin typeface="Century Gothic" panose="020B0502020202020204" pitchFamily="34" charset="0"/>
              </a:rPr>
              <a:t>Prejudgment Period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48B7-5A1D-4602-993A-203EDC546F7A}"/>
              </a:ext>
            </a:extLst>
          </p:cNvPr>
          <p:cNvSpPr>
            <a:spLocks noGrp="1"/>
          </p:cNvSpPr>
          <p:nvPr>
            <p:ph type="ctrTitle"/>
          </p:nvPr>
        </p:nvSpPr>
        <p:spPr>
          <a:xfrm>
            <a:off x="-992060" y="-859446"/>
            <a:ext cx="9144000" cy="727574"/>
          </a:xfrm>
        </p:spPr>
        <p:txBody>
          <a:bodyPr/>
          <a:lstStyle/>
          <a:p>
            <a:r>
              <a:rPr lang="en-US" dirty="0"/>
              <a:t>CPM Form 8.32 (Final Eviction Notice)</a:t>
            </a:r>
          </a:p>
        </p:txBody>
      </p:sp>
      <p:pic>
        <p:nvPicPr>
          <p:cNvPr id="5" name="Picture 4" descr="Sample final eviction form, CPM Form 8.32">
            <a:extLst>
              <a:ext uri="{FF2B5EF4-FFF2-40B4-BE49-F238E27FC236}">
                <a16:creationId xmlns:a16="http://schemas.microsoft.com/office/drawing/2014/main" id="{8D0780A1-F098-4F7E-BF1B-29DF0523666A}"/>
              </a:ext>
            </a:extLst>
          </p:cNvPr>
          <p:cNvPicPr>
            <a:picLocks noChangeAspect="1"/>
          </p:cNvPicPr>
          <p:nvPr/>
        </p:nvPicPr>
        <p:blipFill>
          <a:blip r:embed="rId2"/>
          <a:stretch>
            <a:fillRect/>
          </a:stretch>
        </p:blipFill>
        <p:spPr>
          <a:xfrm>
            <a:off x="3251720" y="-81072"/>
            <a:ext cx="5196776" cy="5254092"/>
          </a:xfrm>
          <a:prstGeom prst="rect">
            <a:avLst/>
          </a:prstGeom>
        </p:spPr>
      </p:pic>
    </p:spTree>
    <p:extLst>
      <p:ext uri="{BB962C8B-B14F-4D97-AF65-F5344CB8AC3E}">
        <p14:creationId xmlns:p14="http://schemas.microsoft.com/office/powerpoint/2010/main" val="3652178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p:cNvSpPr txBox="1">
            <a:spLocks noGrp="1"/>
          </p:cNvSpPr>
          <p:nvPr>
            <p:ph type="title"/>
          </p:nvPr>
        </p:nvSpPr>
        <p:spPr>
          <a:xfrm>
            <a:off x="557131" y="-831687"/>
            <a:ext cx="10227976"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Post-judgment period I	</a:t>
            </a:r>
            <a:endParaRPr dirty="0"/>
          </a:p>
        </p:txBody>
      </p:sp>
      <p:sp>
        <p:nvSpPr>
          <p:cNvPr id="280" name="Google Shape;280;p42"/>
          <p:cNvSpPr txBox="1">
            <a:spLocks noGrp="1"/>
          </p:cNvSpPr>
          <p:nvPr>
            <p:ph type="body" idx="1"/>
          </p:nvPr>
        </p:nvSpPr>
        <p:spPr>
          <a:xfrm>
            <a:off x="342662" y="2246181"/>
            <a:ext cx="11104271" cy="2823600"/>
          </a:xfrm>
          <a:prstGeom prst="rect">
            <a:avLst/>
          </a:prstGeom>
        </p:spPr>
        <p:txBody>
          <a:bodyPr spcFirstLastPara="1" wrap="square" lIns="91425" tIns="45700" rIns="91425" bIns="45700" anchor="t" anchorCtr="0">
            <a:noAutofit/>
          </a:bodyPr>
          <a:lstStyle/>
          <a:p>
            <a:pPr marL="804863" indent="-457200">
              <a:buClr>
                <a:srgbClr val="5EC5BA"/>
              </a:buClr>
              <a:buSzPct val="100000"/>
            </a:pPr>
            <a:r>
              <a:rPr lang="en-US" dirty="0">
                <a:solidFill>
                  <a:schemeClr val="tx1">
                    <a:lumMod val="65000"/>
                    <a:lumOff val="35000"/>
                  </a:schemeClr>
                </a:solidFill>
              </a:rPr>
              <a:t>Applies to a renter who did not respond after being served, lost at trial, or violated the terms of a court-enforceable settlement.</a:t>
            </a:r>
            <a:endParaRPr dirty="0">
              <a:solidFill>
                <a:schemeClr val="tx1">
                  <a:lumMod val="65000"/>
                  <a:lumOff val="35000"/>
                </a:schemeClr>
              </a:solidFill>
            </a:endParaRPr>
          </a:p>
          <a:p>
            <a:pPr marL="804863" indent="-457200">
              <a:buClr>
                <a:srgbClr val="5EC5BA"/>
              </a:buClr>
              <a:buSzPct val="100000"/>
            </a:pPr>
            <a:r>
              <a:rPr lang="en-US" dirty="0">
                <a:solidFill>
                  <a:schemeClr val="tx1">
                    <a:lumMod val="65000"/>
                    <a:lumOff val="35000"/>
                  </a:schemeClr>
                </a:solidFill>
              </a:rPr>
              <a:t>The owner receives the right to request the Sheriff perform a lockout.</a:t>
            </a:r>
            <a:endParaRPr dirty="0">
              <a:solidFill>
                <a:schemeClr val="tx1">
                  <a:lumMod val="65000"/>
                  <a:lumOff val="35000"/>
                </a:schemeClr>
              </a:solidFill>
            </a:endParaRPr>
          </a:p>
          <a:p>
            <a:pPr marL="804863" indent="-457200">
              <a:buClr>
                <a:srgbClr val="5EC5BA"/>
              </a:buClr>
              <a:buSzPct val="100000"/>
            </a:pPr>
            <a:r>
              <a:rPr lang="en-US" dirty="0">
                <a:solidFill>
                  <a:schemeClr val="tx1">
                    <a:lumMod val="65000"/>
                    <a:lumOff val="35000"/>
                  </a:schemeClr>
                </a:solidFill>
              </a:rPr>
              <a:t>The Sheriff posts a Notice to Vacate on the property at least 5 days (generally 7 days) prior to the lockout.</a:t>
            </a:r>
            <a:endParaRPr dirty="0">
              <a:solidFill>
                <a:schemeClr val="tx1">
                  <a:lumMod val="65000"/>
                  <a:lumOff val="35000"/>
                </a:schemeClr>
              </a:solidFill>
            </a:endParaRPr>
          </a:p>
        </p:txBody>
      </p:sp>
      <p:sp>
        <p:nvSpPr>
          <p:cNvPr id="4" name="TextBox 3">
            <a:extLst>
              <a:ext uri="{FF2B5EF4-FFF2-40B4-BE49-F238E27FC236}">
                <a16:creationId xmlns:a16="http://schemas.microsoft.com/office/drawing/2014/main" id="{32C338BE-46DE-4E1F-B846-333B6A6A77B8}"/>
              </a:ext>
            </a:extLst>
          </p:cNvPr>
          <p:cNvSpPr txBox="1"/>
          <p:nvPr/>
        </p:nvSpPr>
        <p:spPr>
          <a:xfrm>
            <a:off x="557131" y="1538295"/>
            <a:ext cx="6536028" cy="707886"/>
          </a:xfrm>
          <a:prstGeom prst="rect">
            <a:avLst/>
          </a:prstGeom>
          <a:noFill/>
        </p:spPr>
        <p:txBody>
          <a:bodyPr wrap="square" rtlCol="0">
            <a:spAutoFit/>
          </a:bodyPr>
          <a:lstStyle/>
          <a:p>
            <a:r>
              <a:rPr lang="en-US" sz="4000" b="1" dirty="0">
                <a:solidFill>
                  <a:srgbClr val="E85932"/>
                </a:solidFill>
                <a:latin typeface="Century Gothic" panose="020B0502020202020204" pitchFamily="34" charset="0"/>
              </a:rPr>
              <a:t>Post-judgement period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a:spLocks noGrp="1"/>
          </p:cNvSpPr>
          <p:nvPr>
            <p:ph type="title"/>
          </p:nvPr>
        </p:nvSpPr>
        <p:spPr>
          <a:xfrm>
            <a:off x="360607" y="-697519"/>
            <a:ext cx="10295709"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Post-judgment Period II</a:t>
            </a:r>
            <a:endParaRPr dirty="0"/>
          </a:p>
        </p:txBody>
      </p:sp>
      <p:sp>
        <p:nvSpPr>
          <p:cNvPr id="287" name="Google Shape;287;p43"/>
          <p:cNvSpPr txBox="1">
            <a:spLocks noGrp="1"/>
          </p:cNvSpPr>
          <p:nvPr>
            <p:ph type="body" idx="1"/>
          </p:nvPr>
        </p:nvSpPr>
        <p:spPr>
          <a:xfrm>
            <a:off x="155917" y="2304203"/>
            <a:ext cx="11068021" cy="2823600"/>
          </a:xfrm>
          <a:prstGeom prst="rect">
            <a:avLst/>
          </a:prstGeom>
        </p:spPr>
        <p:txBody>
          <a:bodyPr spcFirstLastPara="1" wrap="square" lIns="91425" tIns="45700" rIns="91425" bIns="45700" anchor="t" anchorCtr="0">
            <a:noAutofit/>
          </a:bodyPr>
          <a:lstStyle/>
          <a:p>
            <a:pPr marL="914400" indent="-457200">
              <a:buClr>
                <a:srgbClr val="5EC5BA"/>
              </a:buClr>
              <a:buSzPct val="100000"/>
            </a:pPr>
            <a:r>
              <a:rPr lang="en-US" dirty="0">
                <a:solidFill>
                  <a:schemeClr val="tx1">
                    <a:lumMod val="65000"/>
                    <a:lumOff val="35000"/>
                  </a:schemeClr>
                </a:solidFill>
              </a:rPr>
              <a:t>To postpone a lockout, a renter may ask for a Stay of Execution from the Court, but the renter must show the lockout will cause “extreme hardship” and be able to pay the rent for the period of the stay.</a:t>
            </a:r>
            <a:endParaRPr dirty="0">
              <a:solidFill>
                <a:schemeClr val="tx1">
                  <a:lumMod val="65000"/>
                  <a:lumOff val="35000"/>
                </a:schemeClr>
              </a:solidFill>
            </a:endParaRPr>
          </a:p>
          <a:p>
            <a:pPr marL="914400" indent="-457200">
              <a:buClr>
                <a:srgbClr val="5EC5BA"/>
              </a:buClr>
              <a:buSzPct val="100000"/>
            </a:pPr>
            <a:r>
              <a:rPr lang="en-US" dirty="0">
                <a:solidFill>
                  <a:schemeClr val="tx1">
                    <a:lumMod val="65000"/>
                    <a:lumOff val="35000"/>
                  </a:schemeClr>
                </a:solidFill>
              </a:rPr>
              <a:t>The Court has complicated rules to request a Stay of Execution.</a:t>
            </a:r>
            <a:endParaRPr dirty="0">
              <a:solidFill>
                <a:schemeClr val="tx1">
                  <a:lumMod val="65000"/>
                  <a:lumOff val="35000"/>
                </a:schemeClr>
              </a:solidFill>
            </a:endParaRPr>
          </a:p>
          <a:p>
            <a:pPr marL="914400" indent="-457200">
              <a:buClr>
                <a:srgbClr val="5EC5BA"/>
              </a:buClr>
              <a:buSzPct val="100000"/>
            </a:pPr>
            <a:r>
              <a:rPr lang="en-US" dirty="0">
                <a:solidFill>
                  <a:schemeClr val="tx1">
                    <a:lumMod val="65000"/>
                    <a:lumOff val="35000"/>
                  </a:schemeClr>
                </a:solidFill>
              </a:rPr>
              <a:t>The owner must store any personal items left in the property after the lockout for 15 days.</a:t>
            </a:r>
            <a:endParaRPr dirty="0">
              <a:solidFill>
                <a:schemeClr val="tx1">
                  <a:lumMod val="65000"/>
                  <a:lumOff val="35000"/>
                </a:schemeClr>
              </a:solidFill>
            </a:endParaRPr>
          </a:p>
        </p:txBody>
      </p:sp>
      <p:pic>
        <p:nvPicPr>
          <p:cNvPr id="5" name="Picture 4">
            <a:extLst>
              <a:ext uri="{FF2B5EF4-FFF2-40B4-BE49-F238E27FC236}">
                <a16:creationId xmlns:a16="http://schemas.microsoft.com/office/drawing/2014/main" id="{68240D7E-3355-3442-A16B-7A9CA770FB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5953301">
            <a:off x="8269884" y="829561"/>
            <a:ext cx="1872059" cy="1009650"/>
          </a:xfrm>
          <a:prstGeom prst="rect">
            <a:avLst/>
          </a:prstGeom>
        </p:spPr>
      </p:pic>
      <p:pic>
        <p:nvPicPr>
          <p:cNvPr id="3" name="Picture 2" descr="A close up of a young woman hugging an older woman in a wheelchair from behind. ">
            <a:extLst>
              <a:ext uri="{FF2B5EF4-FFF2-40B4-BE49-F238E27FC236}">
                <a16:creationId xmlns:a16="http://schemas.microsoft.com/office/drawing/2014/main" id="{A0B95EE0-A100-EE49-B464-3410C1F0DD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58263" y="-198647"/>
            <a:ext cx="2996428" cy="2996428"/>
          </a:xfrm>
          <a:prstGeom prst="rect">
            <a:avLst/>
          </a:prstGeom>
        </p:spPr>
      </p:pic>
      <p:sp>
        <p:nvSpPr>
          <p:cNvPr id="6" name="TextBox 5">
            <a:extLst>
              <a:ext uri="{FF2B5EF4-FFF2-40B4-BE49-F238E27FC236}">
                <a16:creationId xmlns:a16="http://schemas.microsoft.com/office/drawing/2014/main" id="{22DE2041-C1B9-42AF-9DBF-3B60ACEEEEE7}"/>
              </a:ext>
              <a:ext uri="{C183D7F6-B498-43B3-948B-1728B52AA6E4}">
                <adec:decorative xmlns:adec="http://schemas.microsoft.com/office/drawing/2017/decorative" val="1"/>
              </a:ext>
            </a:extLst>
          </p:cNvPr>
          <p:cNvSpPr txBox="1"/>
          <p:nvPr/>
        </p:nvSpPr>
        <p:spPr>
          <a:xfrm>
            <a:off x="557131" y="1538295"/>
            <a:ext cx="6536028" cy="707886"/>
          </a:xfrm>
          <a:prstGeom prst="rect">
            <a:avLst/>
          </a:prstGeom>
          <a:noFill/>
        </p:spPr>
        <p:txBody>
          <a:bodyPr wrap="square" rtlCol="0">
            <a:spAutoFit/>
          </a:bodyPr>
          <a:lstStyle/>
          <a:p>
            <a:r>
              <a:rPr lang="en-US" sz="4000" b="1" dirty="0">
                <a:solidFill>
                  <a:srgbClr val="E85932"/>
                </a:solidFill>
                <a:latin typeface="Century Gothic" panose="020B0502020202020204" pitchFamily="34" charset="0"/>
              </a:rPr>
              <a:t>Post-judgement period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a:extLst>
              <a:ext uri="{C183D7F6-B498-43B3-948B-1728B52AA6E4}">
                <adec:decorative xmlns:adec="http://schemas.microsoft.com/office/drawing/2017/decorative" val="0"/>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98986"/>
              </a:buClr>
              <a:buSzPts val="3600"/>
              <a:buFont typeface="Century Gothic"/>
              <a:buNone/>
            </a:pPr>
            <a:r>
              <a:rPr lang="en-US" sz="3600" b="1" dirty="0">
                <a:solidFill>
                  <a:srgbClr val="498986"/>
                </a:solidFill>
                <a:latin typeface="Century Gothic"/>
                <a:ea typeface="Century Gothic"/>
                <a:cs typeface="Century Gothic"/>
                <a:sym typeface="Century Gothic"/>
              </a:rPr>
              <a:t>YOUR TOOLBOX…</a:t>
            </a:r>
            <a:endParaRPr dirty="0"/>
          </a:p>
        </p:txBody>
      </p:sp>
      <p:pic>
        <p:nvPicPr>
          <p:cNvPr id="5" name="Picture 4" descr="Elder Justice Lunch &amp; Learn Logo">
            <a:extLst>
              <a:ext uri="{FF2B5EF4-FFF2-40B4-BE49-F238E27FC236}">
                <a16:creationId xmlns:a16="http://schemas.microsoft.com/office/drawing/2014/main" id="{13A7C248-4E98-5B45-A4BC-1AD15153B82D}"/>
              </a:ext>
            </a:extLst>
          </p:cNvPr>
          <p:cNvPicPr>
            <a:picLocks noChangeAspect="1"/>
          </p:cNvPicPr>
          <p:nvPr/>
        </p:nvPicPr>
        <p:blipFill rotWithShape="1">
          <a:blip r:embed="rId3"/>
          <a:srcRect b="17895"/>
          <a:stretch/>
        </p:blipFill>
        <p:spPr>
          <a:xfrm>
            <a:off x="7838183" y="154023"/>
            <a:ext cx="4353817" cy="1623282"/>
          </a:xfrm>
          <a:prstGeom prst="rect">
            <a:avLst/>
          </a:prstGeom>
        </p:spPr>
      </p:pic>
      <p:pic>
        <p:nvPicPr>
          <p:cNvPr id="102" name="Google Shape;102;p19">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9232" y="2016480"/>
            <a:ext cx="964996" cy="964996"/>
          </a:xfrm>
          <a:prstGeom prst="rect">
            <a:avLst/>
          </a:prstGeom>
          <a:noFill/>
          <a:ln>
            <a:noFill/>
          </a:ln>
        </p:spPr>
      </p:pic>
      <p:sp>
        <p:nvSpPr>
          <p:cNvPr id="104" name="Google Shape;104;p19"/>
          <p:cNvSpPr txBox="1">
            <a:spLocks noGrp="1"/>
          </p:cNvSpPr>
          <p:nvPr>
            <p:ph type="body" idx="1"/>
          </p:nvPr>
        </p:nvSpPr>
        <p:spPr>
          <a:xfrm>
            <a:off x="2336799" y="2141537"/>
            <a:ext cx="8376357"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95959"/>
              </a:buClr>
              <a:buSzPts val="3200"/>
              <a:buNone/>
            </a:pPr>
            <a:r>
              <a:rPr lang="en-US" sz="3200" dirty="0">
                <a:solidFill>
                  <a:srgbClr val="595959"/>
                </a:solidFill>
              </a:rPr>
              <a:t>Type in your question or comment </a:t>
            </a:r>
            <a:endParaRPr dirty="0"/>
          </a:p>
          <a:p>
            <a:pPr marL="0" lvl="0" indent="0" algn="l" rtl="0">
              <a:lnSpc>
                <a:spcPct val="100000"/>
              </a:lnSpc>
              <a:spcBef>
                <a:spcPts val="3200"/>
              </a:spcBef>
              <a:spcAft>
                <a:spcPts val="0"/>
              </a:spcAft>
              <a:buClr>
                <a:srgbClr val="595959"/>
              </a:buClr>
              <a:buSzPts val="3200"/>
              <a:buNone/>
            </a:pPr>
            <a:r>
              <a:rPr lang="en-US" sz="3200" dirty="0">
                <a:solidFill>
                  <a:srgbClr val="595959"/>
                </a:solidFill>
              </a:rPr>
              <a:t>Connect with speakers and other participants using the chat  </a:t>
            </a:r>
            <a:endParaRPr dirty="0"/>
          </a:p>
          <a:p>
            <a:pPr marL="0" lvl="0" indent="0" algn="l" rtl="0">
              <a:lnSpc>
                <a:spcPct val="90000"/>
              </a:lnSpc>
              <a:spcBef>
                <a:spcPts val="4200"/>
              </a:spcBef>
              <a:spcAft>
                <a:spcPts val="0"/>
              </a:spcAft>
              <a:buClr>
                <a:schemeClr val="dk1"/>
              </a:buClr>
              <a:buSzPts val="2800"/>
              <a:buNone/>
            </a:pPr>
            <a:endParaRPr dirty="0"/>
          </a:p>
        </p:txBody>
      </p:sp>
      <p:pic>
        <p:nvPicPr>
          <p:cNvPr id="103" name="Google Shape;103;p19">
            <a:extLst>
              <a:ext uri="{C183D7F6-B498-43B3-948B-1728B52AA6E4}">
                <adec:decorative xmlns:adec="http://schemas.microsoft.com/office/drawing/2017/decorative" val="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90507" y="3113078"/>
            <a:ext cx="1082446" cy="1082446"/>
          </a:xfrm>
          <a:prstGeom prst="rect">
            <a:avLst/>
          </a:prstGeom>
          <a:noFill/>
          <a:ln>
            <a:noFill/>
          </a:ln>
        </p:spPr>
      </p:pic>
      <p:pic>
        <p:nvPicPr>
          <p:cNvPr id="106" name="Google Shape;106;p19">
            <a:extLst>
              <a:ext uri="{C183D7F6-B498-43B3-948B-1728B52AA6E4}">
                <adec:decorative xmlns:adec="http://schemas.microsoft.com/office/drawing/2017/decorative" val="1"/>
              </a:ext>
            </a:extLst>
          </p:cNvPr>
          <p:cNvPicPr preferRelativeResize="0"/>
          <p:nvPr/>
        </p:nvPicPr>
        <p:blipFill rotWithShape="1">
          <a:blip r:embed="rId6" cstate="email">
            <a:alphaModFix/>
            <a:extLst>
              <a:ext uri="{28A0092B-C50C-407E-A947-70E740481C1C}">
                <a14:useLocalDpi xmlns:a14="http://schemas.microsoft.com/office/drawing/2010/main"/>
              </a:ext>
            </a:extLst>
          </a:blip>
          <a:srcRect t="79508"/>
          <a:stretch/>
        </p:blipFill>
        <p:spPr>
          <a:xfrm>
            <a:off x="-3553428" y="5042509"/>
            <a:ext cx="15742252" cy="18145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p:nvPr>
        </p:nvSpPr>
        <p:spPr>
          <a:xfrm>
            <a:off x="76323" y="-847200"/>
            <a:ext cx="10515600"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COVID Changes to Eviction Procedure I</a:t>
            </a:r>
            <a:endParaRPr dirty="0"/>
          </a:p>
        </p:txBody>
      </p:sp>
      <p:sp>
        <p:nvSpPr>
          <p:cNvPr id="294" name="Google Shape;294;p44"/>
          <p:cNvSpPr txBox="1">
            <a:spLocks noGrp="1"/>
          </p:cNvSpPr>
          <p:nvPr>
            <p:ph type="body" idx="1"/>
          </p:nvPr>
        </p:nvSpPr>
        <p:spPr>
          <a:xfrm>
            <a:off x="342661" y="2246181"/>
            <a:ext cx="7949569" cy="282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dirty="0">
                <a:solidFill>
                  <a:schemeClr val="tx1">
                    <a:lumMod val="65000"/>
                    <a:lumOff val="35000"/>
                  </a:schemeClr>
                </a:solidFill>
              </a:rPr>
              <a:t>There is no eviction “moratorium” in California.  There are various pauses and protections in place, but renters can be (and are being) evicted right now.</a:t>
            </a:r>
            <a:endParaRPr dirty="0">
              <a:solidFill>
                <a:schemeClr val="tx1">
                  <a:lumMod val="65000"/>
                  <a:lumOff val="35000"/>
                </a:schemeClr>
              </a:solidFill>
            </a:endParaRPr>
          </a:p>
        </p:txBody>
      </p:sp>
      <p:pic>
        <p:nvPicPr>
          <p:cNvPr id="11" name="Picture 10" descr="An older man wearing a protective facemask. ">
            <a:extLst>
              <a:ext uri="{FF2B5EF4-FFF2-40B4-BE49-F238E27FC236}">
                <a16:creationId xmlns:a16="http://schemas.microsoft.com/office/drawing/2014/main" id="{DC8F2995-AF99-EC42-9ADF-5D43B2A62D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9152" y="1548270"/>
            <a:ext cx="4063142" cy="4063142"/>
          </a:xfrm>
          <a:prstGeom prst="rect">
            <a:avLst/>
          </a:prstGeom>
        </p:spPr>
      </p:pic>
      <p:sp>
        <p:nvSpPr>
          <p:cNvPr id="5" name="TextBox 4">
            <a:extLst>
              <a:ext uri="{FF2B5EF4-FFF2-40B4-BE49-F238E27FC236}">
                <a16:creationId xmlns:a16="http://schemas.microsoft.com/office/drawing/2014/main" id="{6F23FE5A-495C-46F1-ACC7-566FE85A25DD}"/>
              </a:ext>
            </a:extLst>
          </p:cNvPr>
          <p:cNvSpPr txBox="1"/>
          <p:nvPr/>
        </p:nvSpPr>
        <p:spPr>
          <a:xfrm>
            <a:off x="342661" y="1569073"/>
            <a:ext cx="10277341" cy="677108"/>
          </a:xfrm>
          <a:prstGeom prst="rect">
            <a:avLst/>
          </a:prstGeom>
          <a:noFill/>
        </p:spPr>
        <p:txBody>
          <a:bodyPr wrap="square" rtlCol="0">
            <a:spAutoFit/>
          </a:bodyPr>
          <a:lstStyle/>
          <a:p>
            <a:r>
              <a:rPr lang="en-US" sz="3800" b="1" dirty="0">
                <a:solidFill>
                  <a:srgbClr val="E85932"/>
                </a:solidFill>
                <a:latin typeface="Century Gothic" panose="020B0502020202020204" pitchFamily="34" charset="0"/>
              </a:rPr>
              <a:t>COVID-19 Changes to Eviction Procedure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77273" y="-840761"/>
            <a:ext cx="10128284"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t>COVID Changes to Eviction Procedure II</a:t>
            </a:r>
            <a:endParaRPr dirty="0"/>
          </a:p>
        </p:txBody>
      </p:sp>
      <p:sp>
        <p:nvSpPr>
          <p:cNvPr id="301" name="Google Shape;301;p45"/>
          <p:cNvSpPr txBox="1">
            <a:spLocks noGrp="1"/>
          </p:cNvSpPr>
          <p:nvPr>
            <p:ph type="body" idx="1"/>
          </p:nvPr>
        </p:nvSpPr>
        <p:spPr>
          <a:xfrm>
            <a:off x="753413" y="2246181"/>
            <a:ext cx="11069393" cy="282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tx1">
                    <a:lumMod val="65000"/>
                    <a:lumOff val="35000"/>
                  </a:schemeClr>
                </a:solidFill>
              </a:rPr>
              <a:t>Actions by the Judicial Council:</a:t>
            </a:r>
            <a:endParaRPr dirty="0">
              <a:solidFill>
                <a:schemeClr val="tx1">
                  <a:lumMod val="65000"/>
                  <a:lumOff val="35000"/>
                </a:schemeClr>
              </a:solidFill>
            </a:endParaRPr>
          </a:p>
          <a:p>
            <a:pPr marL="739775" indent="-457200">
              <a:buClr>
                <a:srgbClr val="5EC5BA"/>
              </a:buClr>
              <a:buSzPct val="100000"/>
            </a:pPr>
            <a:r>
              <a:rPr lang="en-US" dirty="0">
                <a:solidFill>
                  <a:schemeClr val="tx1">
                    <a:lumMod val="65000"/>
                    <a:lumOff val="35000"/>
                  </a:schemeClr>
                </a:solidFill>
              </a:rPr>
              <a:t>After April 17, An owner may not serve a UD unless the UD is “necessary to protect the public health and safety” until 90 days after the Governor ends the State of Emergency.</a:t>
            </a:r>
            <a:endParaRPr dirty="0">
              <a:solidFill>
                <a:schemeClr val="tx1">
                  <a:lumMod val="65000"/>
                  <a:lumOff val="35000"/>
                </a:schemeClr>
              </a:solidFill>
            </a:endParaRPr>
          </a:p>
          <a:p>
            <a:pPr marL="739775" indent="-457200">
              <a:buClr>
                <a:srgbClr val="5EC5BA"/>
              </a:buClr>
              <a:buSzPct val="100000"/>
            </a:pPr>
            <a:r>
              <a:rPr lang="en-US" dirty="0">
                <a:solidFill>
                  <a:schemeClr val="tx1">
                    <a:lumMod val="65000"/>
                    <a:lumOff val="35000"/>
                  </a:schemeClr>
                </a:solidFill>
              </a:rPr>
              <a:t>No set definition for “public health and safety” but should not include periodic termination, non-payment, or minor lease violations.</a:t>
            </a:r>
            <a:endParaRPr dirty="0">
              <a:solidFill>
                <a:schemeClr val="tx1">
                  <a:lumMod val="65000"/>
                  <a:lumOff val="35000"/>
                </a:schemeClr>
              </a:solidFill>
            </a:endParaRPr>
          </a:p>
        </p:txBody>
      </p:sp>
      <p:sp>
        <p:nvSpPr>
          <p:cNvPr id="4" name="TextBox 3">
            <a:extLst>
              <a:ext uri="{FF2B5EF4-FFF2-40B4-BE49-F238E27FC236}">
                <a16:creationId xmlns:a16="http://schemas.microsoft.com/office/drawing/2014/main" id="{BEE2BF4F-A0F3-4400-A8FC-BC9794FC42B7}"/>
              </a:ext>
            </a:extLst>
          </p:cNvPr>
          <p:cNvSpPr txBox="1"/>
          <p:nvPr/>
        </p:nvSpPr>
        <p:spPr>
          <a:xfrm>
            <a:off x="342661" y="1569073"/>
            <a:ext cx="10277341" cy="677108"/>
          </a:xfrm>
          <a:prstGeom prst="rect">
            <a:avLst/>
          </a:prstGeom>
          <a:noFill/>
        </p:spPr>
        <p:txBody>
          <a:bodyPr wrap="square" rtlCol="0">
            <a:spAutoFit/>
          </a:bodyPr>
          <a:lstStyle/>
          <a:p>
            <a:r>
              <a:rPr lang="en-US" sz="3800" b="1" dirty="0">
                <a:solidFill>
                  <a:srgbClr val="E85932"/>
                </a:solidFill>
                <a:latin typeface="Century Gothic" panose="020B0502020202020204" pitchFamily="34" charset="0"/>
              </a:rPr>
              <a:t>COVID-19 Changes to Eviction Procedure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6"/>
          <p:cNvSpPr txBox="1">
            <a:spLocks noGrp="1"/>
          </p:cNvSpPr>
          <p:nvPr>
            <p:ph type="title"/>
          </p:nvPr>
        </p:nvSpPr>
        <p:spPr>
          <a:xfrm>
            <a:off x="158798" y="-744169"/>
            <a:ext cx="10199117"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t>COVID Changes to Eviction Procedure III</a:t>
            </a:r>
            <a:endParaRPr dirty="0"/>
          </a:p>
        </p:txBody>
      </p:sp>
      <p:sp>
        <p:nvSpPr>
          <p:cNvPr id="308" name="Google Shape;308;p46"/>
          <p:cNvSpPr txBox="1">
            <a:spLocks noGrp="1"/>
          </p:cNvSpPr>
          <p:nvPr>
            <p:ph type="body" idx="1"/>
          </p:nvPr>
        </p:nvSpPr>
        <p:spPr>
          <a:xfrm>
            <a:off x="663261" y="2246181"/>
            <a:ext cx="7115401" cy="282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tx1">
                    <a:lumMod val="65000"/>
                    <a:lumOff val="35000"/>
                  </a:schemeClr>
                </a:solidFill>
              </a:rPr>
              <a:t>Actions by the Judicial Council:</a:t>
            </a:r>
            <a:endParaRPr dirty="0">
              <a:solidFill>
                <a:schemeClr val="tx1">
                  <a:lumMod val="65000"/>
                  <a:lumOff val="35000"/>
                </a:schemeClr>
              </a:solidFill>
            </a:endParaRPr>
          </a:p>
          <a:p>
            <a:pPr marL="739775" indent="-457200">
              <a:lnSpc>
                <a:spcPct val="100000"/>
              </a:lnSpc>
              <a:spcBef>
                <a:spcPts val="1800"/>
              </a:spcBef>
              <a:buClr>
                <a:srgbClr val="5EC5BA"/>
              </a:buClr>
              <a:buSzPct val="100000"/>
            </a:pPr>
            <a:r>
              <a:rPr lang="en-US" dirty="0">
                <a:solidFill>
                  <a:schemeClr val="tx1">
                    <a:lumMod val="65000"/>
                    <a:lumOff val="35000"/>
                  </a:schemeClr>
                </a:solidFill>
              </a:rPr>
              <a:t>This pause is likely to be repealed or replaced by state legislation.</a:t>
            </a:r>
            <a:endParaRPr dirty="0">
              <a:solidFill>
                <a:schemeClr val="tx1">
                  <a:lumMod val="65000"/>
                  <a:lumOff val="35000"/>
                </a:schemeClr>
              </a:solidFill>
            </a:endParaRPr>
          </a:p>
        </p:txBody>
      </p:sp>
      <p:pic>
        <p:nvPicPr>
          <p:cNvPr id="5" name="Picture 4" descr="A close up of an elderly woman with a hat on.">
            <a:extLst>
              <a:ext uri="{FF2B5EF4-FFF2-40B4-BE49-F238E27FC236}">
                <a16:creationId xmlns:a16="http://schemas.microsoft.com/office/drawing/2014/main" id="{BE783566-C52D-0B4C-87EB-8030BD6028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1236" y="1737569"/>
            <a:ext cx="3840825" cy="3840825"/>
          </a:xfrm>
          <a:prstGeom prst="rect">
            <a:avLst/>
          </a:prstGeom>
        </p:spPr>
      </p:pic>
      <p:sp>
        <p:nvSpPr>
          <p:cNvPr id="6" name="TextBox 5">
            <a:extLst>
              <a:ext uri="{FF2B5EF4-FFF2-40B4-BE49-F238E27FC236}">
                <a16:creationId xmlns:a16="http://schemas.microsoft.com/office/drawing/2014/main" id="{F28F4305-8EA8-409A-BE91-A7F8B17553D0}"/>
              </a:ext>
            </a:extLst>
          </p:cNvPr>
          <p:cNvSpPr txBox="1"/>
          <p:nvPr/>
        </p:nvSpPr>
        <p:spPr>
          <a:xfrm>
            <a:off x="606678" y="1569073"/>
            <a:ext cx="10277341" cy="677108"/>
          </a:xfrm>
          <a:prstGeom prst="rect">
            <a:avLst/>
          </a:prstGeom>
          <a:noFill/>
        </p:spPr>
        <p:txBody>
          <a:bodyPr wrap="square" rtlCol="0">
            <a:spAutoFit/>
          </a:bodyPr>
          <a:lstStyle/>
          <a:p>
            <a:r>
              <a:rPr lang="en-US" sz="3800" b="1" dirty="0">
                <a:solidFill>
                  <a:srgbClr val="E85932"/>
                </a:solidFill>
                <a:latin typeface="Century Gothic" panose="020B0502020202020204" pitchFamily="34" charset="0"/>
              </a:rPr>
              <a:t>COVID-19 Changes to Eviction Procedure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7"/>
          <p:cNvSpPr txBox="1">
            <a:spLocks noGrp="1"/>
          </p:cNvSpPr>
          <p:nvPr>
            <p:ph type="title"/>
          </p:nvPr>
        </p:nvSpPr>
        <p:spPr>
          <a:xfrm>
            <a:off x="347728" y="-802124"/>
            <a:ext cx="11114469"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t>COVID Changes to Eviction Procedure IV</a:t>
            </a:r>
            <a:endParaRPr dirty="0"/>
          </a:p>
        </p:txBody>
      </p:sp>
      <p:sp>
        <p:nvSpPr>
          <p:cNvPr id="315" name="Google Shape;315;p47"/>
          <p:cNvSpPr txBox="1">
            <a:spLocks noGrp="1"/>
          </p:cNvSpPr>
          <p:nvPr>
            <p:ph type="body" idx="1"/>
          </p:nvPr>
        </p:nvSpPr>
        <p:spPr>
          <a:xfrm>
            <a:off x="618185" y="2246181"/>
            <a:ext cx="11227976" cy="282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tx1">
                    <a:lumMod val="65000"/>
                    <a:lumOff val="35000"/>
                  </a:schemeClr>
                </a:solidFill>
              </a:rPr>
              <a:t>Actions by Congress:</a:t>
            </a:r>
            <a:endParaRPr dirty="0">
              <a:solidFill>
                <a:schemeClr val="tx1">
                  <a:lumMod val="65000"/>
                  <a:lumOff val="35000"/>
                </a:schemeClr>
              </a:solidFill>
            </a:endParaRPr>
          </a:p>
          <a:p>
            <a:pPr marL="855663" indent="-457200">
              <a:buClr>
                <a:srgbClr val="5EC5BA"/>
              </a:buClr>
              <a:buSzPct val="100000"/>
            </a:pPr>
            <a:r>
              <a:rPr lang="en-US" dirty="0">
                <a:solidFill>
                  <a:schemeClr val="tx1">
                    <a:lumMod val="65000"/>
                    <a:lumOff val="35000"/>
                  </a:schemeClr>
                </a:solidFill>
              </a:rPr>
              <a:t>Through the CARES Act, Congress has banned evictions for non-payment of rent (regardless why the renter could not pay) in federally-subsidized properties through July 27.</a:t>
            </a:r>
            <a:endParaRPr dirty="0">
              <a:solidFill>
                <a:schemeClr val="tx1">
                  <a:lumMod val="65000"/>
                  <a:lumOff val="35000"/>
                </a:schemeClr>
              </a:solidFill>
            </a:endParaRPr>
          </a:p>
          <a:p>
            <a:pPr marL="855663" indent="-457200">
              <a:buClr>
                <a:srgbClr val="5EC5BA"/>
              </a:buClr>
              <a:buSzPct val="100000"/>
            </a:pPr>
            <a:r>
              <a:rPr lang="en-US" dirty="0">
                <a:solidFill>
                  <a:schemeClr val="tx1">
                    <a:lumMod val="65000"/>
                    <a:lumOff val="35000"/>
                  </a:schemeClr>
                </a:solidFill>
              </a:rPr>
              <a:t>The Judicial Council rules would pause these evictions anyway.</a:t>
            </a:r>
            <a:endParaRPr dirty="0">
              <a:solidFill>
                <a:schemeClr val="tx1">
                  <a:lumMod val="65000"/>
                  <a:lumOff val="35000"/>
                </a:schemeClr>
              </a:solidFill>
            </a:endParaRPr>
          </a:p>
        </p:txBody>
      </p:sp>
      <p:sp>
        <p:nvSpPr>
          <p:cNvPr id="4" name="TextBox 3">
            <a:extLst>
              <a:ext uri="{FF2B5EF4-FFF2-40B4-BE49-F238E27FC236}">
                <a16:creationId xmlns:a16="http://schemas.microsoft.com/office/drawing/2014/main" id="{4815E9AF-E3BB-4F0E-B237-DE28B92E4A60}"/>
              </a:ext>
            </a:extLst>
          </p:cNvPr>
          <p:cNvSpPr txBox="1"/>
          <p:nvPr/>
        </p:nvSpPr>
        <p:spPr>
          <a:xfrm>
            <a:off x="342661" y="1569073"/>
            <a:ext cx="10277341" cy="677108"/>
          </a:xfrm>
          <a:prstGeom prst="rect">
            <a:avLst/>
          </a:prstGeom>
          <a:noFill/>
        </p:spPr>
        <p:txBody>
          <a:bodyPr wrap="square" rtlCol="0">
            <a:spAutoFit/>
          </a:bodyPr>
          <a:lstStyle/>
          <a:p>
            <a:r>
              <a:rPr lang="en-US" sz="3800" b="1" dirty="0">
                <a:solidFill>
                  <a:srgbClr val="E85932"/>
                </a:solidFill>
                <a:latin typeface="Century Gothic" panose="020B0502020202020204" pitchFamily="34" charset="0"/>
              </a:rPr>
              <a:t>COVID-19 Changes to Eviction Procedure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8"/>
          <p:cNvSpPr txBox="1">
            <a:spLocks noGrp="1"/>
          </p:cNvSpPr>
          <p:nvPr>
            <p:ph type="title"/>
          </p:nvPr>
        </p:nvSpPr>
        <p:spPr>
          <a:xfrm>
            <a:off x="288667" y="-658595"/>
            <a:ext cx="11521260"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t>COVID Changes to Eviction Procedure V	</a:t>
            </a:r>
            <a:endParaRPr dirty="0"/>
          </a:p>
        </p:txBody>
      </p:sp>
      <p:sp>
        <p:nvSpPr>
          <p:cNvPr id="322" name="Google Shape;322;p48"/>
          <p:cNvSpPr txBox="1">
            <a:spLocks noGrp="1"/>
          </p:cNvSpPr>
          <p:nvPr>
            <p:ph type="body" idx="1"/>
          </p:nvPr>
        </p:nvSpPr>
        <p:spPr>
          <a:xfrm>
            <a:off x="624625" y="2246181"/>
            <a:ext cx="7598536" cy="282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tx1">
                    <a:lumMod val="65000"/>
                    <a:lumOff val="35000"/>
                  </a:schemeClr>
                </a:solidFill>
              </a:rPr>
              <a:t>Actions by the Governor:</a:t>
            </a:r>
            <a:endParaRPr dirty="0">
              <a:solidFill>
                <a:schemeClr val="tx1">
                  <a:lumMod val="65000"/>
                  <a:lumOff val="35000"/>
                </a:schemeClr>
              </a:solidFill>
            </a:endParaRPr>
          </a:p>
          <a:p>
            <a:pPr marL="914400" indent="-457200">
              <a:buClr>
                <a:srgbClr val="5EC5BA"/>
              </a:buClr>
              <a:buSzPct val="100000"/>
            </a:pPr>
            <a:r>
              <a:rPr lang="en-US" dirty="0">
                <a:solidFill>
                  <a:schemeClr val="tx1">
                    <a:lumMod val="65000"/>
                    <a:lumOff val="35000"/>
                  </a:schemeClr>
                </a:solidFill>
              </a:rPr>
              <a:t>Banned rental increases over 10%.</a:t>
            </a:r>
            <a:endParaRPr dirty="0">
              <a:solidFill>
                <a:schemeClr val="tx1">
                  <a:lumMod val="65000"/>
                  <a:lumOff val="35000"/>
                </a:schemeClr>
              </a:solidFill>
            </a:endParaRPr>
          </a:p>
          <a:p>
            <a:pPr marL="914400" indent="-457200">
              <a:buClr>
                <a:srgbClr val="5EC5BA"/>
              </a:buClr>
              <a:buSzPct val="100000"/>
            </a:pPr>
            <a:r>
              <a:rPr lang="en-US" dirty="0">
                <a:solidFill>
                  <a:schemeClr val="tx1">
                    <a:lumMod val="65000"/>
                    <a:lumOff val="35000"/>
                  </a:schemeClr>
                </a:solidFill>
              </a:rPr>
              <a:t>Allowed local jurisdictions to pause evictions based on COVID-related non-payment of rent.</a:t>
            </a:r>
            <a:endParaRPr dirty="0">
              <a:solidFill>
                <a:schemeClr val="tx1">
                  <a:lumMod val="65000"/>
                  <a:lumOff val="35000"/>
                </a:schemeClr>
              </a:solidFill>
            </a:endParaRPr>
          </a:p>
        </p:txBody>
      </p:sp>
      <p:pic>
        <p:nvPicPr>
          <p:cNvPr id="5" name="Picture 4" descr="An older woman in a wheelchair outside holding a cup of tea.">
            <a:extLst>
              <a:ext uri="{FF2B5EF4-FFF2-40B4-BE49-F238E27FC236}">
                <a16:creationId xmlns:a16="http://schemas.microsoft.com/office/drawing/2014/main" id="{813D9E5F-372C-AE4B-BC28-4864C6CD70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4810" y="1828899"/>
            <a:ext cx="3954377" cy="3954377"/>
          </a:xfrm>
          <a:prstGeom prst="rect">
            <a:avLst/>
          </a:prstGeom>
        </p:spPr>
      </p:pic>
      <p:sp>
        <p:nvSpPr>
          <p:cNvPr id="6" name="Oval 5" descr="A yellow circle">
            <a:extLst>
              <a:ext uri="{FF2B5EF4-FFF2-40B4-BE49-F238E27FC236}">
                <a16:creationId xmlns:a16="http://schemas.microsoft.com/office/drawing/2014/main" id="{1BA60AEB-35A4-9348-859F-3E0608A15980}"/>
              </a:ext>
            </a:extLst>
          </p:cNvPr>
          <p:cNvSpPr/>
          <p:nvPr/>
        </p:nvSpPr>
        <p:spPr>
          <a:xfrm>
            <a:off x="10317715" y="2379069"/>
            <a:ext cx="914400" cy="914400"/>
          </a:xfrm>
          <a:prstGeom prst="ellipse">
            <a:avLst/>
          </a:prstGeom>
          <a:solidFill>
            <a:srgbClr val="F8B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descr="An orange circle">
            <a:extLst>
              <a:ext uri="{FF2B5EF4-FFF2-40B4-BE49-F238E27FC236}">
                <a16:creationId xmlns:a16="http://schemas.microsoft.com/office/drawing/2014/main" id="{E829451F-5324-8B46-B186-9DE697FF3475}"/>
              </a:ext>
            </a:extLst>
          </p:cNvPr>
          <p:cNvSpPr/>
          <p:nvPr/>
        </p:nvSpPr>
        <p:spPr>
          <a:xfrm>
            <a:off x="11392943" y="3009832"/>
            <a:ext cx="557212" cy="567275"/>
          </a:xfrm>
          <a:prstGeom prst="ellipse">
            <a:avLst/>
          </a:prstGeom>
          <a:solidFill>
            <a:srgbClr val="E85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BAB1233-04B0-4E19-9586-AE72E6446B11}"/>
              </a:ext>
              <a:ext uri="{C183D7F6-B498-43B3-948B-1728B52AA6E4}">
                <adec:decorative xmlns:adec="http://schemas.microsoft.com/office/drawing/2017/decorative" val="1"/>
              </a:ext>
            </a:extLst>
          </p:cNvPr>
          <p:cNvSpPr txBox="1"/>
          <p:nvPr/>
        </p:nvSpPr>
        <p:spPr>
          <a:xfrm>
            <a:off x="624625" y="1532686"/>
            <a:ext cx="10277341" cy="677108"/>
          </a:xfrm>
          <a:prstGeom prst="rect">
            <a:avLst/>
          </a:prstGeom>
          <a:noFill/>
        </p:spPr>
        <p:txBody>
          <a:bodyPr wrap="square" rtlCol="0">
            <a:spAutoFit/>
          </a:bodyPr>
          <a:lstStyle/>
          <a:p>
            <a:r>
              <a:rPr lang="en-US" sz="3800" b="1" dirty="0">
                <a:solidFill>
                  <a:srgbClr val="E85932"/>
                </a:solidFill>
                <a:latin typeface="Century Gothic" panose="020B0502020202020204" pitchFamily="34" charset="0"/>
              </a:rPr>
              <a:t>COVID-19 Changes to Eviction Procedure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9"/>
          <p:cNvSpPr txBox="1">
            <a:spLocks noGrp="1"/>
          </p:cNvSpPr>
          <p:nvPr>
            <p:ph type="title"/>
          </p:nvPr>
        </p:nvSpPr>
        <p:spPr>
          <a:xfrm>
            <a:off x="425001" y="-808564"/>
            <a:ext cx="10250633"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t>COVID Changes to Eviction Procedure VI	</a:t>
            </a:r>
            <a:endParaRPr dirty="0"/>
          </a:p>
        </p:txBody>
      </p:sp>
      <p:sp>
        <p:nvSpPr>
          <p:cNvPr id="329" name="Google Shape;329;p49"/>
          <p:cNvSpPr txBox="1">
            <a:spLocks noGrp="1"/>
          </p:cNvSpPr>
          <p:nvPr>
            <p:ph type="body" idx="1"/>
          </p:nvPr>
        </p:nvSpPr>
        <p:spPr>
          <a:xfrm>
            <a:off x="618185" y="2246181"/>
            <a:ext cx="8124981" cy="282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tx1">
                    <a:lumMod val="65000"/>
                    <a:lumOff val="35000"/>
                  </a:schemeClr>
                </a:solidFill>
              </a:rPr>
              <a:t>Actions by the California Legislature:</a:t>
            </a:r>
            <a:endParaRPr dirty="0">
              <a:solidFill>
                <a:schemeClr val="tx1">
                  <a:lumMod val="65000"/>
                  <a:lumOff val="35000"/>
                </a:schemeClr>
              </a:solidFill>
            </a:endParaRPr>
          </a:p>
          <a:p>
            <a:pPr marL="855663" indent="-457200">
              <a:buClr>
                <a:srgbClr val="5EC5BA"/>
              </a:buClr>
              <a:buSzPct val="100000"/>
            </a:pPr>
            <a:r>
              <a:rPr lang="en-US" dirty="0">
                <a:solidFill>
                  <a:schemeClr val="tx1">
                    <a:lumMod val="65000"/>
                    <a:lumOff val="35000"/>
                  </a:schemeClr>
                </a:solidFill>
              </a:rPr>
              <a:t>None.</a:t>
            </a:r>
            <a:endParaRPr dirty="0">
              <a:solidFill>
                <a:schemeClr val="tx1">
                  <a:lumMod val="65000"/>
                  <a:lumOff val="35000"/>
                </a:schemeClr>
              </a:solidFill>
            </a:endParaRPr>
          </a:p>
          <a:p>
            <a:pPr marL="855663" indent="-457200">
              <a:buClr>
                <a:srgbClr val="5EC5BA"/>
              </a:buClr>
              <a:buSzPct val="100000"/>
            </a:pPr>
            <a:r>
              <a:rPr lang="en-US" dirty="0">
                <a:solidFill>
                  <a:schemeClr val="tx1">
                    <a:lumMod val="65000"/>
                    <a:lumOff val="35000"/>
                  </a:schemeClr>
                </a:solidFill>
              </a:rPr>
              <a:t>There is pending legislation to prohibit evictions for COVID-paused non-payment of rent (or turn rent for that period into a “consumer debt”).</a:t>
            </a:r>
            <a:endParaRPr dirty="0">
              <a:solidFill>
                <a:schemeClr val="tx1">
                  <a:lumMod val="65000"/>
                  <a:lumOff val="35000"/>
                </a:schemeClr>
              </a:solidFill>
            </a:endParaRPr>
          </a:p>
        </p:txBody>
      </p:sp>
      <p:pic>
        <p:nvPicPr>
          <p:cNvPr id="4" name="Picture 3" descr="A close up of a older man with a moustache in a purple buttondown shirt. ">
            <a:extLst>
              <a:ext uri="{FF2B5EF4-FFF2-40B4-BE49-F238E27FC236}">
                <a16:creationId xmlns:a16="http://schemas.microsoft.com/office/drawing/2014/main" id="{D012F1FC-5A9C-6948-AA89-88F085DFDE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8653" y="1753006"/>
            <a:ext cx="3912981" cy="3912981"/>
          </a:xfrm>
          <a:prstGeom prst="rect">
            <a:avLst/>
          </a:prstGeom>
        </p:spPr>
      </p:pic>
      <p:sp>
        <p:nvSpPr>
          <p:cNvPr id="5" name="Oval 4">
            <a:extLst>
              <a:ext uri="{FF2B5EF4-FFF2-40B4-BE49-F238E27FC236}">
                <a16:creationId xmlns:a16="http://schemas.microsoft.com/office/drawing/2014/main" id="{1F9439A7-4226-2243-A97C-432CF292427C}"/>
              </a:ext>
              <a:ext uri="{C183D7F6-B498-43B3-948B-1728B52AA6E4}">
                <adec:decorative xmlns:adec="http://schemas.microsoft.com/office/drawing/2017/decorative" val="1"/>
              </a:ext>
            </a:extLst>
          </p:cNvPr>
          <p:cNvSpPr/>
          <p:nvPr/>
        </p:nvSpPr>
        <p:spPr>
          <a:xfrm>
            <a:off x="11292127" y="2673835"/>
            <a:ext cx="557212" cy="567275"/>
          </a:xfrm>
          <a:prstGeom prst="ellipse">
            <a:avLst/>
          </a:prstGeom>
          <a:solidFill>
            <a:srgbClr val="E85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7725A1E-69D5-4840-9FB5-70EF6919C5CC}"/>
              </a:ext>
              <a:ext uri="{C183D7F6-B498-43B3-948B-1728B52AA6E4}">
                <adec:decorative xmlns:adec="http://schemas.microsoft.com/office/drawing/2017/decorative" val="1"/>
              </a:ext>
            </a:extLst>
          </p:cNvPr>
          <p:cNvSpPr txBox="1"/>
          <p:nvPr/>
        </p:nvSpPr>
        <p:spPr>
          <a:xfrm>
            <a:off x="618185" y="1569073"/>
            <a:ext cx="10277341" cy="677108"/>
          </a:xfrm>
          <a:prstGeom prst="rect">
            <a:avLst/>
          </a:prstGeom>
          <a:noFill/>
        </p:spPr>
        <p:txBody>
          <a:bodyPr wrap="square" rtlCol="0">
            <a:spAutoFit/>
          </a:bodyPr>
          <a:lstStyle/>
          <a:p>
            <a:r>
              <a:rPr lang="en-US" sz="3800" b="1" dirty="0">
                <a:solidFill>
                  <a:srgbClr val="E85932"/>
                </a:solidFill>
                <a:latin typeface="Century Gothic" panose="020B0502020202020204" pitchFamily="34" charset="0"/>
              </a:rPr>
              <a:t>COVID-19 Changes to Eviction Procedure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title"/>
          </p:nvPr>
        </p:nvSpPr>
        <p:spPr>
          <a:xfrm>
            <a:off x="257577" y="-802125"/>
            <a:ext cx="10102526"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600" dirty="0"/>
              <a:t>COVID Changes to Eviction Procedure VII	</a:t>
            </a:r>
            <a:endParaRPr sz="3600" dirty="0"/>
          </a:p>
        </p:txBody>
      </p:sp>
      <p:sp>
        <p:nvSpPr>
          <p:cNvPr id="336" name="Google Shape;336;p50"/>
          <p:cNvSpPr txBox="1">
            <a:spLocks noGrp="1"/>
          </p:cNvSpPr>
          <p:nvPr>
            <p:ph type="body" idx="1"/>
          </p:nvPr>
        </p:nvSpPr>
        <p:spPr>
          <a:xfrm>
            <a:off x="650383" y="2246181"/>
            <a:ext cx="10102526" cy="282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tx1">
                    <a:lumMod val="65000"/>
                    <a:lumOff val="35000"/>
                  </a:schemeClr>
                </a:solidFill>
              </a:rPr>
              <a:t>Actions by Solano County:</a:t>
            </a:r>
            <a:endParaRPr dirty="0">
              <a:solidFill>
                <a:schemeClr val="tx1">
                  <a:lumMod val="65000"/>
                  <a:lumOff val="35000"/>
                </a:schemeClr>
              </a:solidFill>
            </a:endParaRPr>
          </a:p>
          <a:p>
            <a:pPr marL="798513" indent="-457200">
              <a:buClr>
                <a:srgbClr val="5EC5BA"/>
              </a:buClr>
              <a:buSzPct val="100000"/>
            </a:pPr>
            <a:r>
              <a:rPr lang="en-US" dirty="0">
                <a:solidFill>
                  <a:schemeClr val="tx1">
                    <a:lumMod val="65000"/>
                    <a:lumOff val="35000"/>
                  </a:schemeClr>
                </a:solidFill>
              </a:rPr>
              <a:t>Prohibited evictions for COVID-caused non-payment of rent during the State of Emergency.</a:t>
            </a:r>
            <a:endParaRPr dirty="0">
              <a:solidFill>
                <a:schemeClr val="tx1">
                  <a:lumMod val="65000"/>
                  <a:lumOff val="35000"/>
                </a:schemeClr>
              </a:solidFill>
            </a:endParaRPr>
          </a:p>
          <a:p>
            <a:pPr marL="798513" indent="-457200">
              <a:buClr>
                <a:srgbClr val="5EC5BA"/>
              </a:buClr>
              <a:buSzPct val="100000"/>
            </a:pPr>
            <a:r>
              <a:rPr lang="en-US" dirty="0">
                <a:solidFill>
                  <a:schemeClr val="tx1">
                    <a:lumMod val="65000"/>
                    <a:lumOff val="35000"/>
                  </a:schemeClr>
                </a:solidFill>
              </a:rPr>
              <a:t>These evictions are currently paused by the Judicial Council. </a:t>
            </a:r>
            <a:endParaRPr dirty="0">
              <a:solidFill>
                <a:schemeClr val="tx1">
                  <a:lumMod val="65000"/>
                  <a:lumOff val="35000"/>
                </a:schemeClr>
              </a:solidFill>
            </a:endParaRPr>
          </a:p>
        </p:txBody>
      </p:sp>
      <p:pic>
        <p:nvPicPr>
          <p:cNvPr id="3" name="Picture 2" descr="An older woman in a wheelchair with a cardigan on. ">
            <a:extLst>
              <a:ext uri="{FF2B5EF4-FFF2-40B4-BE49-F238E27FC236}">
                <a16:creationId xmlns:a16="http://schemas.microsoft.com/office/drawing/2014/main" id="{255233EE-0E9C-C14A-BC9D-195C18B72A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96375" y="-514349"/>
            <a:ext cx="3586162" cy="3586162"/>
          </a:xfrm>
          <a:prstGeom prst="rect">
            <a:avLst/>
          </a:prstGeom>
        </p:spPr>
      </p:pic>
      <p:sp>
        <p:nvSpPr>
          <p:cNvPr id="4" name="Oval 3" descr="A yellow circle">
            <a:extLst>
              <a:ext uri="{FF2B5EF4-FFF2-40B4-BE49-F238E27FC236}">
                <a16:creationId xmlns:a16="http://schemas.microsoft.com/office/drawing/2014/main" id="{5D16289C-0CCF-EC45-85C2-21CCB7A7E233}"/>
              </a:ext>
            </a:extLst>
          </p:cNvPr>
          <p:cNvSpPr/>
          <p:nvPr/>
        </p:nvSpPr>
        <p:spPr>
          <a:xfrm>
            <a:off x="9629775" y="528450"/>
            <a:ext cx="528638" cy="542925"/>
          </a:xfrm>
          <a:prstGeom prst="ellipse">
            <a:avLst/>
          </a:prstGeom>
          <a:solidFill>
            <a:srgbClr val="F8B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descr="A teal circle ">
            <a:extLst>
              <a:ext uri="{FF2B5EF4-FFF2-40B4-BE49-F238E27FC236}">
                <a16:creationId xmlns:a16="http://schemas.microsoft.com/office/drawing/2014/main" id="{C1089B1E-E9A9-A048-A433-E2D8339AAAA5}"/>
              </a:ext>
            </a:extLst>
          </p:cNvPr>
          <p:cNvSpPr/>
          <p:nvPr/>
        </p:nvSpPr>
        <p:spPr>
          <a:xfrm>
            <a:off x="11203373" y="2219970"/>
            <a:ext cx="514350" cy="542925"/>
          </a:xfrm>
          <a:prstGeom prst="ellipse">
            <a:avLst/>
          </a:prstGeom>
          <a:solidFill>
            <a:srgbClr val="5EC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A80C8D-4353-4093-AC07-296DA1603E04}"/>
              </a:ext>
              <a:ext uri="{C183D7F6-B498-43B3-948B-1728B52AA6E4}">
                <adec:decorative xmlns:adec="http://schemas.microsoft.com/office/drawing/2017/decorative" val="1"/>
              </a:ext>
            </a:extLst>
          </p:cNvPr>
          <p:cNvSpPr txBox="1"/>
          <p:nvPr/>
        </p:nvSpPr>
        <p:spPr>
          <a:xfrm>
            <a:off x="650383" y="1730250"/>
            <a:ext cx="10277341" cy="615553"/>
          </a:xfrm>
          <a:prstGeom prst="rect">
            <a:avLst/>
          </a:prstGeom>
          <a:noFill/>
        </p:spPr>
        <p:txBody>
          <a:bodyPr wrap="square" rtlCol="0">
            <a:spAutoFit/>
          </a:bodyPr>
          <a:lstStyle/>
          <a:p>
            <a:r>
              <a:rPr lang="en-US" sz="3400" b="1" dirty="0">
                <a:solidFill>
                  <a:srgbClr val="E85932"/>
                </a:solidFill>
                <a:latin typeface="Century Gothic" panose="020B0502020202020204" pitchFamily="34" charset="0"/>
              </a:rPr>
              <a:t>COVID-19 Changes to Eviction Procedure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1"/>
          <p:cNvSpPr txBox="1">
            <a:spLocks noGrp="1"/>
          </p:cNvSpPr>
          <p:nvPr>
            <p:ph type="title"/>
          </p:nvPr>
        </p:nvSpPr>
        <p:spPr>
          <a:xfrm>
            <a:off x="109470" y="-815004"/>
            <a:ext cx="10108965" cy="67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800" dirty="0"/>
              <a:t>COVID Changes to Eviction Procedure VIII</a:t>
            </a:r>
            <a:endParaRPr sz="3800" dirty="0"/>
          </a:p>
        </p:txBody>
      </p:sp>
      <p:sp>
        <p:nvSpPr>
          <p:cNvPr id="343" name="Google Shape;343;p51"/>
          <p:cNvSpPr txBox="1">
            <a:spLocks noGrp="1"/>
          </p:cNvSpPr>
          <p:nvPr>
            <p:ph type="body" idx="1"/>
          </p:nvPr>
        </p:nvSpPr>
        <p:spPr>
          <a:xfrm>
            <a:off x="643943" y="2246181"/>
            <a:ext cx="9664978" cy="282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tx1">
                    <a:lumMod val="65000"/>
                    <a:lumOff val="35000"/>
                  </a:schemeClr>
                </a:solidFill>
              </a:rPr>
              <a:t>Takeaway:</a:t>
            </a:r>
            <a:endParaRPr dirty="0">
              <a:solidFill>
                <a:schemeClr val="tx1">
                  <a:lumMod val="65000"/>
                  <a:lumOff val="35000"/>
                </a:schemeClr>
              </a:solidFill>
            </a:endParaRPr>
          </a:p>
          <a:p>
            <a:pPr marL="798513" indent="-457200">
              <a:buClr>
                <a:srgbClr val="5EC5BA"/>
              </a:buClr>
              <a:buSzPct val="100000"/>
            </a:pPr>
            <a:r>
              <a:rPr lang="en-US" dirty="0">
                <a:solidFill>
                  <a:schemeClr val="tx1">
                    <a:lumMod val="65000"/>
                    <a:lumOff val="35000"/>
                  </a:schemeClr>
                </a:solidFill>
              </a:rPr>
              <a:t>Pre-COVID eviction timeline: Notice period + 5-6 weeks.</a:t>
            </a:r>
            <a:endParaRPr dirty="0">
              <a:solidFill>
                <a:schemeClr val="tx1">
                  <a:lumMod val="65000"/>
                  <a:lumOff val="35000"/>
                </a:schemeClr>
              </a:solidFill>
            </a:endParaRPr>
          </a:p>
          <a:p>
            <a:pPr marL="798513" indent="-457200">
              <a:buClr>
                <a:srgbClr val="5EC5BA"/>
              </a:buClr>
              <a:buSzPct val="100000"/>
            </a:pPr>
            <a:r>
              <a:rPr lang="en-US" dirty="0">
                <a:solidFill>
                  <a:schemeClr val="tx1">
                    <a:lumMod val="65000"/>
                    <a:lumOff val="35000"/>
                  </a:schemeClr>
                </a:solidFill>
              </a:rPr>
              <a:t>During COVID eviction timeline for most minor lease violations: paused indefinitely.</a:t>
            </a:r>
            <a:endParaRPr dirty="0">
              <a:solidFill>
                <a:schemeClr val="tx1">
                  <a:lumMod val="65000"/>
                  <a:lumOff val="35000"/>
                </a:schemeClr>
              </a:solidFill>
            </a:endParaRPr>
          </a:p>
        </p:txBody>
      </p:sp>
      <p:pic>
        <p:nvPicPr>
          <p:cNvPr id="5" name="Picture 4">
            <a:extLst>
              <a:ext uri="{FF2B5EF4-FFF2-40B4-BE49-F238E27FC236}">
                <a16:creationId xmlns:a16="http://schemas.microsoft.com/office/drawing/2014/main" id="{108D359C-C10B-C84E-892E-B76E041E55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514917">
            <a:off x="10752115" y="2020092"/>
            <a:ext cx="1130300" cy="609600"/>
          </a:xfrm>
          <a:prstGeom prst="rect">
            <a:avLst/>
          </a:prstGeom>
        </p:spPr>
      </p:pic>
      <p:pic>
        <p:nvPicPr>
          <p:cNvPr id="3" name="Picture 2" descr="A picture of an older couple looking out of a window smiling. ">
            <a:extLst>
              <a:ext uri="{FF2B5EF4-FFF2-40B4-BE49-F238E27FC236}">
                <a16:creationId xmlns:a16="http://schemas.microsoft.com/office/drawing/2014/main" id="{D9049928-3608-9F44-BB1C-22DDE8BF95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4580" y="-414337"/>
            <a:ext cx="3286506" cy="3286506"/>
          </a:xfrm>
          <a:prstGeom prst="rect">
            <a:avLst/>
          </a:prstGeom>
        </p:spPr>
      </p:pic>
      <p:sp>
        <p:nvSpPr>
          <p:cNvPr id="6" name="TextBox 5">
            <a:extLst>
              <a:ext uri="{FF2B5EF4-FFF2-40B4-BE49-F238E27FC236}">
                <a16:creationId xmlns:a16="http://schemas.microsoft.com/office/drawing/2014/main" id="{715E70F4-FCCB-41C9-B27D-4FEA1F29D3C1}"/>
              </a:ext>
            </a:extLst>
          </p:cNvPr>
          <p:cNvSpPr txBox="1"/>
          <p:nvPr/>
        </p:nvSpPr>
        <p:spPr>
          <a:xfrm>
            <a:off x="590492" y="1678561"/>
            <a:ext cx="10277341" cy="646331"/>
          </a:xfrm>
          <a:prstGeom prst="rect">
            <a:avLst/>
          </a:prstGeom>
          <a:noFill/>
        </p:spPr>
        <p:txBody>
          <a:bodyPr wrap="square" rtlCol="0">
            <a:spAutoFit/>
          </a:bodyPr>
          <a:lstStyle/>
          <a:p>
            <a:r>
              <a:rPr lang="en-US" sz="3600" b="1" dirty="0">
                <a:solidFill>
                  <a:srgbClr val="E85932"/>
                </a:solidFill>
                <a:latin typeface="Century Gothic" panose="020B0502020202020204" pitchFamily="34" charset="0"/>
              </a:rPr>
              <a:t>COVID-19 Changes to Eviction Procedure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2"/>
          <p:cNvSpPr txBox="1">
            <a:spLocks noGrp="1"/>
          </p:cNvSpPr>
          <p:nvPr>
            <p:ph type="title"/>
          </p:nvPr>
        </p:nvSpPr>
        <p:spPr>
          <a:xfrm>
            <a:off x="0" y="1548270"/>
            <a:ext cx="12191999" cy="67178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75925"/>
              </a:buClr>
              <a:buSzPts val="4000"/>
              <a:buFont typeface="Century Gothic"/>
              <a:buNone/>
            </a:pPr>
            <a:r>
              <a:rPr lang="en-US" dirty="0"/>
              <a:t>CONTACT</a:t>
            </a:r>
            <a:endParaRPr dirty="0"/>
          </a:p>
        </p:txBody>
      </p:sp>
      <p:sp>
        <p:nvSpPr>
          <p:cNvPr id="349" name="Google Shape;349;p52"/>
          <p:cNvSpPr txBox="1">
            <a:spLocks noGrp="1"/>
          </p:cNvSpPr>
          <p:nvPr>
            <p:ph type="body" idx="1"/>
          </p:nvPr>
        </p:nvSpPr>
        <p:spPr>
          <a:xfrm>
            <a:off x="0" y="2441713"/>
            <a:ext cx="12191999" cy="282361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200"/>
              <a:buNone/>
            </a:pPr>
            <a:r>
              <a:rPr lang="en-US" sz="3200" b="1" cap="none" dirty="0">
                <a:solidFill>
                  <a:srgbClr val="1E9F99"/>
                </a:solidFill>
                <a:latin typeface="Calibri"/>
                <a:ea typeface="Calibri"/>
                <a:cs typeface="Calibri"/>
                <a:sym typeface="Calibri"/>
              </a:rPr>
              <a:t>Ollie Ehlinger</a:t>
            </a:r>
            <a:endParaRPr sz="3200" cap="none" dirty="0">
              <a:latin typeface="Calibri"/>
              <a:ea typeface="Calibri"/>
              <a:cs typeface="Calibri"/>
              <a:sym typeface="Calibri"/>
            </a:endParaRPr>
          </a:p>
          <a:p>
            <a:pPr marL="0" lvl="0" indent="0" algn="ctr" rtl="0">
              <a:lnSpc>
                <a:spcPct val="100000"/>
              </a:lnSpc>
              <a:spcBef>
                <a:spcPts val="1000"/>
              </a:spcBef>
              <a:spcAft>
                <a:spcPts val="0"/>
              </a:spcAft>
              <a:buSzPts val="3200"/>
              <a:buNone/>
            </a:pPr>
            <a:r>
              <a:rPr lang="en-US" sz="3200" cap="none" dirty="0">
                <a:solidFill>
                  <a:schemeClr val="tx1">
                    <a:lumMod val="65000"/>
                    <a:lumOff val="35000"/>
                  </a:schemeClr>
                </a:solidFill>
                <a:latin typeface="Calibri"/>
                <a:ea typeface="Calibri"/>
                <a:cs typeface="Calibri"/>
                <a:sym typeface="Calibri"/>
              </a:rPr>
              <a:t>Email:</a:t>
            </a:r>
            <a:r>
              <a:rPr lang="en-US" sz="3200" cap="none" dirty="0">
                <a:solidFill>
                  <a:srgbClr val="595959"/>
                </a:solidFill>
                <a:latin typeface="Calibri"/>
                <a:ea typeface="Calibri"/>
                <a:cs typeface="Calibri"/>
                <a:sym typeface="Calibri"/>
              </a:rPr>
              <a:t> </a:t>
            </a:r>
            <a:r>
              <a:rPr lang="en-US" sz="3200" u="sng" cap="none" dirty="0">
                <a:solidFill>
                  <a:schemeClr val="hlink"/>
                </a:solidFill>
                <a:latin typeface="Calibri"/>
                <a:ea typeface="Calibri"/>
                <a:cs typeface="Calibri"/>
                <a:sym typeface="Calibri"/>
                <a:hlinkClick r:id="rId3"/>
              </a:rPr>
              <a:t>oehlinger@lsnc.net</a:t>
            </a:r>
            <a:endParaRPr sz="2000" u="sng" cap="none" dirty="0">
              <a:solidFill>
                <a:schemeClr val="hlink"/>
              </a:solidFill>
              <a:latin typeface="Calibri"/>
              <a:ea typeface="Calibri"/>
              <a:cs typeface="Calibri"/>
              <a:sym typeface="Calibri"/>
              <a:hlinkClick r:id="rId3"/>
            </a:endParaRPr>
          </a:p>
          <a:p>
            <a:pPr marL="0" lvl="0" indent="0" algn="ctr" rtl="0">
              <a:lnSpc>
                <a:spcPct val="100000"/>
              </a:lnSpc>
              <a:spcBef>
                <a:spcPts val="1000"/>
              </a:spcBef>
              <a:spcAft>
                <a:spcPts val="0"/>
              </a:spcAft>
              <a:buSzPts val="3200"/>
              <a:buNone/>
            </a:pPr>
            <a:r>
              <a:rPr lang="en-US" sz="3200" cap="none" dirty="0">
                <a:solidFill>
                  <a:schemeClr val="tx1">
                    <a:lumMod val="65000"/>
                    <a:lumOff val="35000"/>
                  </a:schemeClr>
                </a:solidFill>
                <a:latin typeface="Calibri"/>
                <a:ea typeface="Calibri"/>
                <a:cs typeface="Calibri"/>
                <a:sym typeface="Calibri"/>
              </a:rPr>
              <a:t>Phone: </a:t>
            </a:r>
            <a:r>
              <a:rPr lang="en-US" sz="3200" b="0" cap="none" dirty="0">
                <a:solidFill>
                  <a:schemeClr val="tx1">
                    <a:lumMod val="65000"/>
                    <a:lumOff val="35000"/>
                  </a:schemeClr>
                </a:solidFill>
                <a:sym typeface="Calibri"/>
              </a:rPr>
              <a:t>(707) 643-0054</a:t>
            </a:r>
            <a:endParaRPr sz="6000" dirty="0">
              <a:solidFill>
                <a:schemeClr val="tx1">
                  <a:lumMod val="65000"/>
                  <a:lumOff val="3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98986"/>
              </a:buClr>
              <a:buSzPts val="3600"/>
              <a:buFont typeface="Century Gothic"/>
              <a:buNone/>
            </a:pPr>
            <a:r>
              <a:rPr lang="en-US" sz="3600" b="1" dirty="0">
                <a:solidFill>
                  <a:srgbClr val="498986"/>
                </a:solidFill>
                <a:latin typeface="Century Gothic"/>
                <a:ea typeface="Century Gothic"/>
                <a:cs typeface="Century Gothic"/>
                <a:sym typeface="Century Gothic"/>
              </a:rPr>
              <a:t>Q&amp;A DISCUSSION</a:t>
            </a:r>
            <a:endParaRPr dirty="0"/>
          </a:p>
        </p:txBody>
      </p:sp>
      <p:sp>
        <p:nvSpPr>
          <p:cNvPr id="355" name="Google Shape;355;p53"/>
          <p:cNvSpPr txBox="1">
            <a:spLocks noGrp="1"/>
          </p:cNvSpPr>
          <p:nvPr>
            <p:ph type="body" idx="1"/>
          </p:nvPr>
        </p:nvSpPr>
        <p:spPr>
          <a:xfrm>
            <a:off x="2723086" y="2325502"/>
            <a:ext cx="8238067"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95959"/>
              </a:buClr>
              <a:buSzPts val="3200"/>
              <a:buNone/>
            </a:pPr>
            <a:r>
              <a:rPr lang="en-US" sz="3200" dirty="0">
                <a:solidFill>
                  <a:srgbClr val="595959"/>
                </a:solidFill>
              </a:rPr>
              <a:t>Type in your question or comment </a:t>
            </a:r>
            <a:endParaRPr dirty="0"/>
          </a:p>
          <a:p>
            <a:pPr marL="0" lvl="0" indent="0" algn="l" rtl="0">
              <a:lnSpc>
                <a:spcPct val="100000"/>
              </a:lnSpc>
              <a:spcBef>
                <a:spcPts val="0"/>
              </a:spcBef>
              <a:spcAft>
                <a:spcPts val="0"/>
              </a:spcAft>
              <a:buClr>
                <a:schemeClr val="dk1"/>
              </a:buClr>
              <a:buSzPts val="3200"/>
              <a:buNone/>
            </a:pPr>
            <a:endParaRPr sz="3200" dirty="0">
              <a:solidFill>
                <a:srgbClr val="595959"/>
              </a:solidFill>
            </a:endParaRPr>
          </a:p>
          <a:p>
            <a:pPr marL="0" lvl="0" indent="0" algn="l" rtl="0">
              <a:lnSpc>
                <a:spcPct val="100000"/>
              </a:lnSpc>
              <a:spcBef>
                <a:spcPts val="0"/>
              </a:spcBef>
              <a:spcAft>
                <a:spcPts val="0"/>
              </a:spcAft>
              <a:buClr>
                <a:srgbClr val="595959"/>
              </a:buClr>
              <a:buSzPts val="3200"/>
              <a:buNone/>
            </a:pPr>
            <a:r>
              <a:rPr lang="en-US" sz="3200" dirty="0">
                <a:solidFill>
                  <a:srgbClr val="595959"/>
                </a:solidFill>
              </a:rPr>
              <a:t>Connect with speakers and other participants using the chat  </a:t>
            </a:r>
            <a:endParaRPr dirty="0"/>
          </a:p>
          <a:p>
            <a:pPr marL="0" lvl="0" indent="0" algn="l" rtl="0">
              <a:lnSpc>
                <a:spcPct val="90000"/>
              </a:lnSpc>
              <a:spcBef>
                <a:spcPts val="1000"/>
              </a:spcBef>
              <a:spcAft>
                <a:spcPts val="0"/>
              </a:spcAft>
              <a:buClr>
                <a:schemeClr val="dk1"/>
              </a:buClr>
              <a:buSzPts val="2800"/>
              <a:buNone/>
            </a:pPr>
            <a:endParaRPr dirty="0"/>
          </a:p>
        </p:txBody>
      </p:sp>
      <p:pic>
        <p:nvPicPr>
          <p:cNvPr id="356" name="Google Shape;356;p53">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6965" y="2211109"/>
            <a:ext cx="964996" cy="964996"/>
          </a:xfrm>
          <a:prstGeom prst="rect">
            <a:avLst/>
          </a:prstGeom>
          <a:noFill/>
          <a:ln>
            <a:noFill/>
          </a:ln>
        </p:spPr>
      </p:pic>
      <p:pic>
        <p:nvPicPr>
          <p:cNvPr id="357" name="Google Shape;357;p53">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58240" y="3262550"/>
            <a:ext cx="1082446" cy="1082446"/>
          </a:xfrm>
          <a:prstGeom prst="rect">
            <a:avLst/>
          </a:prstGeom>
          <a:noFill/>
          <a:ln>
            <a:noFill/>
          </a:ln>
        </p:spPr>
      </p:pic>
      <p:pic>
        <p:nvPicPr>
          <p:cNvPr id="359" name="Google Shape;359;p53">
            <a:extLst>
              <a:ext uri="{C183D7F6-B498-43B3-948B-1728B52AA6E4}">
                <adec:decorative xmlns:adec="http://schemas.microsoft.com/office/drawing/2017/decorative" val="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t="79508"/>
          <a:stretch/>
        </p:blipFill>
        <p:spPr>
          <a:xfrm>
            <a:off x="-3553428" y="5042509"/>
            <a:ext cx="15742252" cy="1814598"/>
          </a:xfrm>
          <a:prstGeom prst="rect">
            <a:avLst/>
          </a:prstGeom>
          <a:noFill/>
          <a:ln>
            <a:noFill/>
          </a:ln>
        </p:spPr>
      </p:pic>
      <p:pic>
        <p:nvPicPr>
          <p:cNvPr id="8" name="Picture 7">
            <a:extLst>
              <a:ext uri="{FF2B5EF4-FFF2-40B4-BE49-F238E27FC236}">
                <a16:creationId xmlns:a16="http://schemas.microsoft.com/office/drawing/2014/main" id="{49C9B43F-A004-7241-BC40-E4E1CE25F8FC}"/>
              </a:ext>
              <a:ext uri="{C183D7F6-B498-43B3-948B-1728B52AA6E4}">
                <adec:decorative xmlns:adec="http://schemas.microsoft.com/office/drawing/2017/decorative" val="1"/>
              </a:ext>
            </a:extLst>
          </p:cNvPr>
          <p:cNvPicPr>
            <a:picLocks noChangeAspect="1"/>
          </p:cNvPicPr>
          <p:nvPr/>
        </p:nvPicPr>
        <p:blipFill rotWithShape="1">
          <a:blip r:embed="rId6"/>
          <a:srcRect b="17895"/>
          <a:stretch/>
        </p:blipFill>
        <p:spPr>
          <a:xfrm>
            <a:off x="7838183" y="154023"/>
            <a:ext cx="4353817" cy="16232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98986"/>
              </a:buClr>
              <a:buSzPts val="3600"/>
              <a:buFont typeface="Century Gothic"/>
              <a:buNone/>
            </a:pPr>
            <a:r>
              <a:rPr lang="en-US" sz="3600" b="1" cap="none" dirty="0">
                <a:solidFill>
                  <a:srgbClr val="498986"/>
                </a:solidFill>
                <a:latin typeface="Century Gothic"/>
                <a:ea typeface="Century Gothic"/>
                <a:cs typeface="Century Gothic"/>
                <a:sym typeface="Century Gothic"/>
              </a:rPr>
              <a:t>ACCESSIBILITY</a:t>
            </a:r>
            <a:endParaRPr sz="3600" b="1" cap="none" dirty="0">
              <a:solidFill>
                <a:srgbClr val="498986"/>
              </a:solidFill>
              <a:latin typeface="Century Gothic"/>
              <a:ea typeface="Century Gothic"/>
              <a:cs typeface="Century Gothic"/>
              <a:sym typeface="Century Gothic"/>
            </a:endParaRPr>
          </a:p>
        </p:txBody>
      </p:sp>
      <p:sp>
        <p:nvSpPr>
          <p:cNvPr id="112" name="Google Shape;112;p20"/>
          <p:cNvSpPr txBox="1">
            <a:spLocks noGrp="1"/>
          </p:cNvSpPr>
          <p:nvPr>
            <p:ph type="body" idx="1"/>
          </p:nvPr>
        </p:nvSpPr>
        <p:spPr>
          <a:xfrm>
            <a:off x="2963333" y="1724025"/>
            <a:ext cx="8197145"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95959"/>
              </a:buClr>
              <a:buSzPts val="3200"/>
              <a:buNone/>
            </a:pPr>
            <a:r>
              <a:rPr lang="en-US" sz="3200" dirty="0">
                <a:solidFill>
                  <a:srgbClr val="595959"/>
                </a:solidFill>
              </a:rPr>
              <a:t>Enable captions by selecting the icon on your toolbar</a:t>
            </a:r>
            <a:endParaRPr dirty="0"/>
          </a:p>
        </p:txBody>
      </p:sp>
      <p:sp>
        <p:nvSpPr>
          <p:cNvPr id="113" name="Google Shape;113;p20"/>
          <p:cNvSpPr txBox="1">
            <a:spLocks noGrp="1"/>
          </p:cNvSpPr>
          <p:nvPr>
            <p:ph type="body" idx="2"/>
          </p:nvPr>
        </p:nvSpPr>
        <p:spPr>
          <a:xfrm>
            <a:off x="2905571" y="3338689"/>
            <a:ext cx="8797303"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93D21"/>
              </a:buClr>
              <a:buSzPts val="3200"/>
              <a:buNone/>
            </a:pPr>
            <a:r>
              <a:rPr lang="en-US" sz="3200" b="1" dirty="0">
                <a:solidFill>
                  <a:srgbClr val="C93D21"/>
                </a:solidFill>
              </a:rPr>
              <a:t>(NEW!) </a:t>
            </a:r>
            <a:r>
              <a:rPr lang="en-US" sz="3200" dirty="0">
                <a:solidFill>
                  <a:srgbClr val="595959"/>
                </a:solidFill>
              </a:rPr>
              <a:t>ASL available via Zoom video feed</a:t>
            </a:r>
            <a:endParaRPr dirty="0"/>
          </a:p>
        </p:txBody>
      </p:sp>
      <p:pic>
        <p:nvPicPr>
          <p:cNvPr id="114" name="Google Shape;114;p20">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5806" y="1424543"/>
            <a:ext cx="1766902" cy="1766902"/>
          </a:xfrm>
          <a:prstGeom prst="rect">
            <a:avLst/>
          </a:prstGeom>
          <a:noFill/>
          <a:ln>
            <a:noFill/>
          </a:ln>
        </p:spPr>
      </p:pic>
      <p:pic>
        <p:nvPicPr>
          <p:cNvPr id="115" name="Google Shape;115;p20">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t="79508"/>
          <a:stretch/>
        </p:blipFill>
        <p:spPr>
          <a:xfrm>
            <a:off x="-3553428" y="5042509"/>
            <a:ext cx="15742252" cy="1814598"/>
          </a:xfrm>
          <a:prstGeom prst="rect">
            <a:avLst/>
          </a:prstGeom>
          <a:noFill/>
          <a:ln>
            <a:noFill/>
          </a:ln>
        </p:spPr>
      </p:pic>
      <p:pic>
        <p:nvPicPr>
          <p:cNvPr id="116" name="Google Shape;116;p20">
            <a:extLst>
              <a:ext uri="{C183D7F6-B498-43B3-948B-1728B52AA6E4}">
                <adec:decorative xmlns:adec="http://schemas.microsoft.com/office/drawing/2017/decorative" val="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58610" y="2968295"/>
            <a:ext cx="1241294" cy="124129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4"/>
          <p:cNvSpPr txBox="1">
            <a:spLocks noGrp="1"/>
          </p:cNvSpPr>
          <p:nvPr>
            <p:ph type="title"/>
          </p:nvPr>
        </p:nvSpPr>
        <p:spPr>
          <a:xfrm>
            <a:off x="426156" y="-58196"/>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93D21"/>
              </a:buClr>
              <a:buSzPts val="3600"/>
              <a:buFont typeface="Century Gothic"/>
              <a:buNone/>
            </a:pPr>
            <a:r>
              <a:rPr lang="en-US" sz="3600" b="1" dirty="0">
                <a:solidFill>
                  <a:srgbClr val="C93D21"/>
                </a:solidFill>
                <a:latin typeface="Century Gothic"/>
                <a:ea typeface="Century Gothic"/>
                <a:cs typeface="Century Gothic"/>
                <a:sym typeface="Century Gothic"/>
              </a:rPr>
              <a:t>REGISTRATION NOW OPEN!</a:t>
            </a:r>
            <a:endParaRPr sz="3600" dirty="0"/>
          </a:p>
        </p:txBody>
      </p:sp>
      <p:sp>
        <p:nvSpPr>
          <p:cNvPr id="365" name="Google Shape;365;p54"/>
          <p:cNvSpPr txBox="1">
            <a:spLocks noGrp="1"/>
          </p:cNvSpPr>
          <p:nvPr>
            <p:ph type="body" idx="1"/>
          </p:nvPr>
        </p:nvSpPr>
        <p:spPr>
          <a:xfrm>
            <a:off x="471311" y="819868"/>
            <a:ext cx="10586156" cy="89499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95959"/>
              </a:buClr>
              <a:buSzPts val="2405"/>
              <a:buNone/>
            </a:pPr>
            <a:r>
              <a:rPr lang="en-US" sz="2405" b="1" dirty="0">
                <a:solidFill>
                  <a:srgbClr val="595959"/>
                </a:solidFill>
              </a:rPr>
              <a:t>JOIN US for Session #3 – August 20, 2020 </a:t>
            </a:r>
          </a:p>
          <a:p>
            <a:pPr marL="0" lvl="0" indent="0" algn="l" rtl="0">
              <a:lnSpc>
                <a:spcPct val="90000"/>
              </a:lnSpc>
              <a:spcBef>
                <a:spcPts val="0"/>
              </a:spcBef>
              <a:spcAft>
                <a:spcPts val="0"/>
              </a:spcAft>
              <a:buClr>
                <a:srgbClr val="595959"/>
              </a:buClr>
              <a:buSzPts val="2405"/>
              <a:buNone/>
            </a:pPr>
            <a:r>
              <a:rPr lang="en-US" sz="2405" b="1" dirty="0">
                <a:solidFill>
                  <a:srgbClr val="595959"/>
                </a:solidFill>
              </a:rPr>
              <a:t> </a:t>
            </a:r>
            <a:endParaRPr dirty="0"/>
          </a:p>
          <a:p>
            <a:pPr marL="0" lvl="0" indent="0" algn="l" rtl="0">
              <a:lnSpc>
                <a:spcPct val="90000"/>
              </a:lnSpc>
              <a:spcBef>
                <a:spcPts val="0"/>
              </a:spcBef>
              <a:spcAft>
                <a:spcPts val="0"/>
              </a:spcAft>
              <a:buClr>
                <a:srgbClr val="1E9F99"/>
              </a:buClr>
              <a:buSzPts val="2590"/>
              <a:buNone/>
            </a:pPr>
            <a:r>
              <a:rPr lang="en-US" sz="2200" b="1" dirty="0">
                <a:solidFill>
                  <a:srgbClr val="1E9F99"/>
                </a:solidFill>
                <a:latin typeface="Century Gothic"/>
                <a:ea typeface="Century Gothic"/>
                <a:cs typeface="Century Gothic"/>
                <a:sym typeface="Century Gothic"/>
              </a:rPr>
              <a:t>National Trends in Adult Protective Services During COVID-19</a:t>
            </a:r>
            <a:endParaRPr lang="en-US" sz="2200" dirty="0"/>
          </a:p>
          <a:p>
            <a:pPr marL="0" lvl="0" indent="0" algn="l" rtl="0">
              <a:lnSpc>
                <a:spcPct val="90000"/>
              </a:lnSpc>
              <a:spcBef>
                <a:spcPts val="1000"/>
              </a:spcBef>
              <a:spcAft>
                <a:spcPts val="0"/>
              </a:spcAft>
              <a:buClr>
                <a:schemeClr val="dk1"/>
              </a:buClr>
              <a:buSzPts val="2590"/>
              <a:buNone/>
            </a:pPr>
            <a:endParaRPr sz="2590" dirty="0"/>
          </a:p>
        </p:txBody>
      </p:sp>
      <p:sp>
        <p:nvSpPr>
          <p:cNvPr id="366" name="Google Shape;366;p54"/>
          <p:cNvSpPr txBox="1">
            <a:spLocks noGrp="1"/>
          </p:cNvSpPr>
          <p:nvPr>
            <p:ph type="body" idx="2"/>
          </p:nvPr>
        </p:nvSpPr>
        <p:spPr>
          <a:xfrm>
            <a:off x="1970399" y="1967999"/>
            <a:ext cx="9191978" cy="129929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E9F99"/>
              </a:buClr>
              <a:buSzPts val="2405"/>
              <a:buNone/>
            </a:pPr>
            <a:r>
              <a:rPr lang="en-US" sz="2200" b="1" dirty="0">
                <a:solidFill>
                  <a:srgbClr val="1E9F99"/>
                </a:solidFill>
              </a:rPr>
              <a:t>Lori Delagrammatikas</a:t>
            </a:r>
            <a:endParaRPr sz="2200" dirty="0"/>
          </a:p>
          <a:p>
            <a:pPr marL="0" lvl="0" indent="0" algn="l" rtl="0">
              <a:lnSpc>
                <a:spcPct val="100000"/>
              </a:lnSpc>
              <a:spcBef>
                <a:spcPts val="0"/>
              </a:spcBef>
              <a:spcAft>
                <a:spcPts val="0"/>
              </a:spcAft>
              <a:buClr>
                <a:srgbClr val="595959"/>
              </a:buClr>
              <a:buSzPts val="2405"/>
              <a:buNone/>
            </a:pPr>
            <a:r>
              <a:rPr lang="en-US" sz="2200" dirty="0">
                <a:solidFill>
                  <a:srgbClr val="595959"/>
                </a:solidFill>
              </a:rPr>
              <a:t>Executive Director </a:t>
            </a:r>
            <a:endParaRPr sz="2200" dirty="0"/>
          </a:p>
          <a:p>
            <a:pPr marL="0" lvl="0" indent="0" algn="l" rtl="0">
              <a:lnSpc>
                <a:spcPct val="100000"/>
              </a:lnSpc>
              <a:spcBef>
                <a:spcPts val="0"/>
              </a:spcBef>
              <a:spcAft>
                <a:spcPts val="0"/>
              </a:spcAft>
              <a:buClr>
                <a:srgbClr val="595959"/>
              </a:buClr>
              <a:buSzPts val="2405"/>
              <a:buNone/>
            </a:pPr>
            <a:r>
              <a:rPr lang="en-US" sz="2200" dirty="0">
                <a:solidFill>
                  <a:srgbClr val="595959"/>
                </a:solidFill>
              </a:rPr>
              <a:t>National Adult Protective Services Association</a:t>
            </a:r>
            <a:endParaRPr sz="2200" dirty="0"/>
          </a:p>
          <a:p>
            <a:pPr marL="0" lvl="0" indent="0" algn="l" rtl="0">
              <a:lnSpc>
                <a:spcPct val="90000"/>
              </a:lnSpc>
              <a:spcBef>
                <a:spcPts val="1000"/>
              </a:spcBef>
              <a:spcAft>
                <a:spcPts val="0"/>
              </a:spcAft>
              <a:buClr>
                <a:schemeClr val="dk1"/>
              </a:buClr>
              <a:buSzPts val="2590"/>
              <a:buNone/>
            </a:pPr>
            <a:endParaRPr sz="2590" dirty="0"/>
          </a:p>
        </p:txBody>
      </p:sp>
      <p:pic>
        <p:nvPicPr>
          <p:cNvPr id="369" name="Google Shape;369;p54" descr="Photo of Lori Delagrammatika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6794" y="1967999"/>
            <a:ext cx="1047162" cy="1054250"/>
          </a:xfrm>
          <a:prstGeom prst="ellipse">
            <a:avLst/>
          </a:prstGeom>
          <a:noFill/>
          <a:ln w="28575" cap="rnd" cmpd="sng">
            <a:solidFill>
              <a:srgbClr val="E85A25"/>
            </a:solidFill>
            <a:prstDash val="solid"/>
            <a:round/>
            <a:headEnd type="none" w="sm" len="sm"/>
            <a:tailEnd type="none" w="sm" len="sm"/>
          </a:ln>
        </p:spPr>
      </p:pic>
      <p:pic>
        <p:nvPicPr>
          <p:cNvPr id="368" name="Google Shape;368;p54">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t="79508"/>
          <a:stretch/>
        </p:blipFill>
        <p:spPr>
          <a:xfrm>
            <a:off x="-3553428" y="5042509"/>
            <a:ext cx="15742252" cy="1814598"/>
          </a:xfrm>
          <a:prstGeom prst="rect">
            <a:avLst/>
          </a:prstGeom>
          <a:noFill/>
          <a:ln>
            <a:noFill/>
          </a:ln>
        </p:spPr>
      </p:pic>
      <p:pic>
        <p:nvPicPr>
          <p:cNvPr id="8" name="Picture 7">
            <a:extLst>
              <a:ext uri="{FF2B5EF4-FFF2-40B4-BE49-F238E27FC236}">
                <a16:creationId xmlns:a16="http://schemas.microsoft.com/office/drawing/2014/main" id="{BA3C28C6-9E5D-534F-B744-837A8BAEA7C3}"/>
              </a:ext>
              <a:ext uri="{C183D7F6-B498-43B3-948B-1728B52AA6E4}">
                <adec:decorative xmlns:adec="http://schemas.microsoft.com/office/drawing/2017/decorative" val="1"/>
              </a:ext>
            </a:extLst>
          </p:cNvPr>
          <p:cNvPicPr>
            <a:picLocks noChangeAspect="1"/>
          </p:cNvPicPr>
          <p:nvPr/>
        </p:nvPicPr>
        <p:blipFill rotWithShape="1">
          <a:blip r:embed="rId5"/>
          <a:srcRect b="17895"/>
          <a:stretch/>
        </p:blipFill>
        <p:spPr>
          <a:xfrm>
            <a:off x="8918222" y="119236"/>
            <a:ext cx="3200400" cy="1193241"/>
          </a:xfrm>
          <a:prstGeom prst="rect">
            <a:avLst/>
          </a:prstGeom>
        </p:spPr>
      </p:pic>
      <p:sp>
        <p:nvSpPr>
          <p:cNvPr id="9" name="TextBox 8">
            <a:extLst>
              <a:ext uri="{FF2B5EF4-FFF2-40B4-BE49-F238E27FC236}">
                <a16:creationId xmlns:a16="http://schemas.microsoft.com/office/drawing/2014/main" id="{0B8D4D54-36C2-442B-ACC7-DFD29EB4E663}"/>
              </a:ext>
            </a:extLst>
          </p:cNvPr>
          <p:cNvSpPr txBox="1"/>
          <p:nvPr/>
        </p:nvSpPr>
        <p:spPr>
          <a:xfrm>
            <a:off x="471311" y="3174168"/>
            <a:ext cx="7874000" cy="430887"/>
          </a:xfrm>
          <a:prstGeom prst="rect">
            <a:avLst/>
          </a:prstGeom>
          <a:noFill/>
        </p:spPr>
        <p:txBody>
          <a:bodyPr wrap="square">
            <a:spAutoFit/>
          </a:bodyPr>
          <a:lstStyle/>
          <a:p>
            <a:r>
              <a:rPr lang="en-US" sz="2200" b="1" dirty="0">
                <a:solidFill>
                  <a:srgbClr val="1E9F99"/>
                </a:solidFill>
                <a:latin typeface="Century Gothic" panose="020B0502020202020204" pitchFamily="34" charset="0"/>
              </a:rPr>
              <a:t>Advocating for Elder Justice in the COVID-19 Era</a:t>
            </a:r>
          </a:p>
        </p:txBody>
      </p:sp>
      <p:pic>
        <p:nvPicPr>
          <p:cNvPr id="4" name="Picture 3" descr="A person wearing a purple shirt&#10;&#10;Description automatically generated">
            <a:extLst>
              <a:ext uri="{FF2B5EF4-FFF2-40B4-BE49-F238E27FC236}">
                <a16:creationId xmlns:a16="http://schemas.microsoft.com/office/drawing/2014/main" id="{10562F32-42D3-4724-B407-5920CC77FBD3}"/>
              </a:ext>
            </a:extLst>
          </p:cNvPr>
          <p:cNvPicPr>
            <a:picLocks noChangeAspect="1"/>
          </p:cNvPicPr>
          <p:nvPr/>
        </p:nvPicPr>
        <p:blipFill>
          <a:blip r:embed="rId6"/>
          <a:stretch>
            <a:fillRect/>
          </a:stretch>
        </p:blipFill>
        <p:spPr>
          <a:xfrm>
            <a:off x="772172" y="3593587"/>
            <a:ext cx="1156406" cy="1156406"/>
          </a:xfrm>
          <a:prstGeom prst="ellipse">
            <a:avLst/>
          </a:prstGeom>
          <a:ln w="28575" cap="rnd">
            <a:solidFill>
              <a:srgbClr val="E8593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Google Shape;366;p54">
            <a:extLst>
              <a:ext uri="{FF2B5EF4-FFF2-40B4-BE49-F238E27FC236}">
                <a16:creationId xmlns:a16="http://schemas.microsoft.com/office/drawing/2014/main" id="{7F59983E-35AF-44B5-82DA-7D7590B74145}"/>
              </a:ext>
            </a:extLst>
          </p:cNvPr>
          <p:cNvSpPr txBox="1">
            <a:spLocks/>
          </p:cNvSpPr>
          <p:nvPr/>
        </p:nvSpPr>
        <p:spPr>
          <a:xfrm>
            <a:off x="2032488" y="3628175"/>
            <a:ext cx="9191978" cy="12992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None/>
            </a:pPr>
            <a:r>
              <a:rPr lang="en-US" sz="2200" b="1" dirty="0">
                <a:solidFill>
                  <a:srgbClr val="1E9F99"/>
                </a:solidFill>
              </a:rPr>
              <a:t>Lisa </a:t>
            </a:r>
            <a:r>
              <a:rPr lang="en-US" sz="2200" b="1" dirty="0" err="1">
                <a:solidFill>
                  <a:srgbClr val="1E9F99"/>
                </a:solidFill>
              </a:rPr>
              <a:t>Nerenberg</a:t>
            </a:r>
            <a:endParaRPr lang="en-US" sz="2200" dirty="0">
              <a:solidFill>
                <a:srgbClr val="1E9F99"/>
              </a:solidFill>
            </a:endParaRPr>
          </a:p>
          <a:p>
            <a:pPr marL="0" indent="0">
              <a:lnSpc>
                <a:spcPct val="100000"/>
              </a:lnSpc>
              <a:spcBef>
                <a:spcPts val="0"/>
              </a:spcBef>
              <a:buNone/>
            </a:pPr>
            <a:r>
              <a:rPr lang="en-US" sz="2200" dirty="0">
                <a:solidFill>
                  <a:schemeClr val="tx1">
                    <a:lumMod val="65000"/>
                    <a:lumOff val="35000"/>
                  </a:schemeClr>
                </a:solidFill>
              </a:rPr>
              <a:t>Executive Director</a:t>
            </a:r>
          </a:p>
          <a:p>
            <a:pPr marL="0" indent="0">
              <a:lnSpc>
                <a:spcPct val="100000"/>
              </a:lnSpc>
              <a:spcBef>
                <a:spcPts val="0"/>
              </a:spcBef>
              <a:buNone/>
            </a:pPr>
            <a:r>
              <a:rPr lang="en-US" sz="2200" dirty="0">
                <a:solidFill>
                  <a:schemeClr val="tx1">
                    <a:lumMod val="65000"/>
                    <a:lumOff val="35000"/>
                  </a:schemeClr>
                </a:solidFill>
              </a:rPr>
              <a:t>California Elder Justice Coalition</a:t>
            </a:r>
          </a:p>
          <a:p>
            <a:pPr marL="0" indent="0">
              <a:buSzPts val="2590"/>
              <a:buFont typeface="Arial"/>
              <a:buNone/>
            </a:pPr>
            <a:endParaRPr lang="en-US" sz="259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5"/>
          <p:cNvSpPr txBox="1">
            <a:spLocks noGrp="1"/>
          </p:cNvSpPr>
          <p:nvPr>
            <p:ph type="ctrTitle"/>
          </p:nvPr>
        </p:nvSpPr>
        <p:spPr>
          <a:xfrm>
            <a:off x="0" y="4017961"/>
            <a:ext cx="12192000" cy="61048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93D21"/>
              </a:buClr>
              <a:buSzPts val="3600"/>
              <a:buFont typeface="Century Gothic"/>
              <a:buNone/>
            </a:pPr>
            <a:r>
              <a:rPr lang="en-US" sz="3600" b="1" dirty="0">
                <a:solidFill>
                  <a:srgbClr val="C93D21"/>
                </a:solidFill>
                <a:latin typeface="Century Gothic"/>
                <a:ea typeface="Century Gothic"/>
                <a:cs typeface="Century Gothic"/>
                <a:sym typeface="Century Gothic"/>
              </a:rPr>
              <a:t>Thank you!</a:t>
            </a:r>
            <a:endParaRPr sz="3600" dirty="0"/>
          </a:p>
        </p:txBody>
      </p:sp>
      <p:pic>
        <p:nvPicPr>
          <p:cNvPr id="375" name="Google Shape;375;p55" descr="Ombudsman Services of Contra Costa Solano and Alameda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1719" y="869812"/>
            <a:ext cx="5416714" cy="2158054"/>
          </a:xfrm>
          <a:prstGeom prst="rect">
            <a:avLst/>
          </a:prstGeom>
          <a:noFill/>
          <a:ln>
            <a:noFill/>
          </a:ln>
        </p:spPr>
      </p:pic>
      <p:pic>
        <p:nvPicPr>
          <p:cNvPr id="377" name="Google Shape;377;p55">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t="77103"/>
          <a:stretch/>
        </p:blipFill>
        <p:spPr>
          <a:xfrm>
            <a:off x="-3557334" y="5021235"/>
            <a:ext cx="15746159" cy="2028000"/>
          </a:xfrm>
          <a:prstGeom prst="rect">
            <a:avLst/>
          </a:prstGeom>
          <a:noFill/>
          <a:ln>
            <a:noFill/>
          </a:ln>
        </p:spPr>
      </p:pic>
      <p:pic>
        <p:nvPicPr>
          <p:cNvPr id="6" name="Picture 5" descr="Elder Justice Lunch &amp; Learn Logo">
            <a:extLst>
              <a:ext uri="{FF2B5EF4-FFF2-40B4-BE49-F238E27FC236}">
                <a16:creationId xmlns:a16="http://schemas.microsoft.com/office/drawing/2014/main" id="{11D11830-508F-DA41-8E6D-81F4EF2F5F5B}"/>
              </a:ext>
            </a:extLst>
          </p:cNvPr>
          <p:cNvPicPr>
            <a:picLocks noChangeAspect="1"/>
          </p:cNvPicPr>
          <p:nvPr/>
        </p:nvPicPr>
        <p:blipFill rotWithShape="1">
          <a:blip r:embed="rId5"/>
          <a:srcRect b="17895"/>
          <a:stretch/>
        </p:blipFill>
        <p:spPr>
          <a:xfrm>
            <a:off x="7838183" y="154023"/>
            <a:ext cx="4353817" cy="16232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81000" y="-842786"/>
            <a:ext cx="10515600" cy="4928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dirty="0"/>
              <a:t>Elder Justice Lunch and Learn Series</a:t>
            </a:r>
            <a:endParaRPr dirty="0"/>
          </a:p>
        </p:txBody>
      </p:sp>
      <p:sp>
        <p:nvSpPr>
          <p:cNvPr id="122" name="Google Shape;122;p21"/>
          <p:cNvSpPr txBox="1">
            <a:spLocks noGrp="1"/>
          </p:cNvSpPr>
          <p:nvPr>
            <p:ph type="body" idx="1"/>
          </p:nvPr>
        </p:nvSpPr>
        <p:spPr>
          <a:xfrm>
            <a:off x="838198" y="2875491"/>
            <a:ext cx="10515600" cy="275766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600"/>
              <a:buNone/>
            </a:pPr>
            <a:r>
              <a:rPr lang="en-US" sz="2600" dirty="0">
                <a:solidFill>
                  <a:schemeClr val="tx1">
                    <a:lumMod val="65000"/>
                    <a:lumOff val="35000"/>
                  </a:schemeClr>
                </a:solidFill>
              </a:rPr>
              <a:t>Mark your calendars for the </a:t>
            </a:r>
            <a:r>
              <a:rPr lang="en-US" sz="2600" b="1" dirty="0">
                <a:solidFill>
                  <a:srgbClr val="C93D21"/>
                </a:solidFill>
              </a:rPr>
              <a:t>third Thursday of every month </a:t>
            </a:r>
            <a:r>
              <a:rPr lang="en-US" sz="2600" dirty="0">
                <a:solidFill>
                  <a:schemeClr val="tx1">
                    <a:lumMod val="65000"/>
                    <a:lumOff val="35000"/>
                  </a:schemeClr>
                </a:solidFill>
              </a:rPr>
              <a:t>from June 18, 2020, to May 20, 2021. Each session is scheduled from </a:t>
            </a:r>
            <a:r>
              <a:rPr lang="en-US" sz="2600" b="1" dirty="0">
                <a:solidFill>
                  <a:srgbClr val="C93D21"/>
                </a:solidFill>
              </a:rPr>
              <a:t>12 to 1 PM </a:t>
            </a:r>
            <a:r>
              <a:rPr lang="en-US" sz="2600" dirty="0">
                <a:solidFill>
                  <a:schemeClr val="tx1">
                    <a:lumMod val="65000"/>
                    <a:lumOff val="35000"/>
                  </a:schemeClr>
                </a:solidFill>
              </a:rPr>
              <a:t>PST.</a:t>
            </a:r>
            <a:endParaRPr dirty="0">
              <a:solidFill>
                <a:schemeClr val="tx1">
                  <a:lumMod val="65000"/>
                  <a:lumOff val="35000"/>
                </a:schemeClr>
              </a:solidFill>
            </a:endParaRPr>
          </a:p>
          <a:p>
            <a:pPr marL="0" lvl="0" indent="0" algn="l" rtl="0">
              <a:lnSpc>
                <a:spcPct val="90000"/>
              </a:lnSpc>
              <a:spcBef>
                <a:spcPts val="1000"/>
              </a:spcBef>
              <a:spcAft>
                <a:spcPts val="0"/>
              </a:spcAft>
              <a:buClr>
                <a:schemeClr val="dk1"/>
              </a:buClr>
              <a:buSzPts val="800"/>
              <a:buNone/>
            </a:pPr>
            <a:endParaRPr sz="800" dirty="0"/>
          </a:p>
          <a:p>
            <a:pPr marL="0" lvl="0" indent="0" algn="l" rtl="0">
              <a:lnSpc>
                <a:spcPct val="90000"/>
              </a:lnSpc>
              <a:spcBef>
                <a:spcPts val="1000"/>
              </a:spcBef>
              <a:spcAft>
                <a:spcPts val="0"/>
              </a:spcAft>
              <a:buClr>
                <a:schemeClr val="dk1"/>
              </a:buClr>
              <a:buSzPts val="2400"/>
              <a:buNone/>
            </a:pPr>
            <a:r>
              <a:rPr lang="en-US" sz="2400" i="1" dirty="0">
                <a:solidFill>
                  <a:schemeClr val="tx1">
                    <a:lumMod val="65000"/>
                    <a:lumOff val="35000"/>
                  </a:schemeClr>
                </a:solidFill>
              </a:rPr>
              <a:t>*December’s webinar will be held on the second Thursday of the month, December 10</a:t>
            </a:r>
            <a:r>
              <a:rPr lang="en-US" sz="2400" i="1" baseline="30000" dirty="0">
                <a:solidFill>
                  <a:schemeClr val="tx1">
                    <a:lumMod val="65000"/>
                    <a:lumOff val="35000"/>
                  </a:schemeClr>
                </a:solidFill>
              </a:rPr>
              <a:t>th</a:t>
            </a:r>
            <a:r>
              <a:rPr lang="en-US" sz="2400" i="1" dirty="0">
                <a:solidFill>
                  <a:schemeClr val="tx1">
                    <a:lumMod val="65000"/>
                    <a:lumOff val="35000"/>
                  </a:schemeClr>
                </a:solidFill>
              </a:rPr>
              <a:t>. </a:t>
            </a:r>
            <a:endParaRPr sz="2400" dirty="0">
              <a:solidFill>
                <a:schemeClr val="tx1">
                  <a:lumMod val="65000"/>
                  <a:lumOff val="35000"/>
                </a:schemeClr>
              </a:solidFill>
            </a:endParaRPr>
          </a:p>
        </p:txBody>
      </p:sp>
      <p:pic>
        <p:nvPicPr>
          <p:cNvPr id="124" name="Google Shape;124;p21">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t="79508"/>
          <a:stretch/>
        </p:blipFill>
        <p:spPr>
          <a:xfrm>
            <a:off x="-3553428" y="5042509"/>
            <a:ext cx="15742252" cy="1814598"/>
          </a:xfrm>
          <a:prstGeom prst="rect">
            <a:avLst/>
          </a:prstGeom>
          <a:noFill/>
          <a:ln>
            <a:noFill/>
          </a:ln>
        </p:spPr>
      </p:pic>
      <p:pic>
        <p:nvPicPr>
          <p:cNvPr id="6" name="Picture 5" descr="Elder Justice Lunch &amp; Learn Logo">
            <a:extLst>
              <a:ext uri="{FF2B5EF4-FFF2-40B4-BE49-F238E27FC236}">
                <a16:creationId xmlns:a16="http://schemas.microsoft.com/office/drawing/2014/main" id="{3C59AA38-8121-7B49-84EF-6917EAFE8CE2}"/>
              </a:ext>
            </a:extLst>
          </p:cNvPr>
          <p:cNvPicPr>
            <a:picLocks noChangeAspect="1"/>
          </p:cNvPicPr>
          <p:nvPr/>
        </p:nvPicPr>
        <p:blipFill rotWithShape="1">
          <a:blip r:embed="rId4"/>
          <a:srcRect b="17895"/>
          <a:stretch/>
        </p:blipFill>
        <p:spPr>
          <a:xfrm>
            <a:off x="3340908" y="425729"/>
            <a:ext cx="5510184" cy="20544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668867" y="-775052"/>
            <a:ext cx="10515600" cy="5605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dirty="0"/>
              <a:t>Ombudsman Services Logo Slide</a:t>
            </a:r>
            <a:endParaRPr dirty="0"/>
          </a:p>
        </p:txBody>
      </p:sp>
      <p:pic>
        <p:nvPicPr>
          <p:cNvPr id="130" name="Google Shape;130;p22">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t="79508"/>
          <a:stretch/>
        </p:blipFill>
        <p:spPr>
          <a:xfrm>
            <a:off x="-3553428" y="5042509"/>
            <a:ext cx="15742252" cy="1814598"/>
          </a:xfrm>
          <a:prstGeom prst="rect">
            <a:avLst/>
          </a:prstGeom>
          <a:noFill/>
          <a:ln>
            <a:noFill/>
          </a:ln>
        </p:spPr>
      </p:pic>
      <p:pic>
        <p:nvPicPr>
          <p:cNvPr id="131" name="Google Shape;131;p22" descr="Ombudsman Services of Contra Costa Solano and Alameda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9497" y="907166"/>
            <a:ext cx="7433005" cy="29613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973667" y="-938741"/>
            <a:ext cx="10515600" cy="7073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Series Partners</a:t>
            </a:r>
            <a:endParaRPr dirty="0"/>
          </a:p>
        </p:txBody>
      </p:sp>
      <p:sp>
        <p:nvSpPr>
          <p:cNvPr id="137" name="Google Shape;137;p23"/>
          <p:cNvSpPr txBox="1">
            <a:spLocks noGrp="1"/>
          </p:cNvSpPr>
          <p:nvPr>
            <p:ph type="body" idx="1"/>
          </p:nvPr>
        </p:nvSpPr>
        <p:spPr>
          <a:xfrm>
            <a:off x="-1" y="842892"/>
            <a:ext cx="3516489" cy="52810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93D21"/>
              </a:buClr>
              <a:buSzPts val="2400"/>
              <a:buNone/>
            </a:pPr>
            <a:r>
              <a:rPr lang="en-US" sz="2400" b="1" dirty="0">
                <a:solidFill>
                  <a:srgbClr val="C93D21"/>
                </a:solidFill>
                <a:latin typeface="Century Gothic"/>
                <a:ea typeface="Century Gothic"/>
                <a:cs typeface="Century Gothic"/>
                <a:sym typeface="Century Gothic"/>
              </a:rPr>
              <a:t>Sponsor</a:t>
            </a:r>
            <a:endParaRPr sz="2400" b="1" dirty="0">
              <a:latin typeface="Century Gothic"/>
              <a:ea typeface="Century Gothic"/>
              <a:cs typeface="Century Gothic"/>
              <a:sym typeface="Century Gothic"/>
            </a:endParaRPr>
          </a:p>
        </p:txBody>
      </p:sp>
      <p:pic>
        <p:nvPicPr>
          <p:cNvPr id="138" name="Google Shape;138;p23" descr="Kaiser Permanente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16488" y="538188"/>
            <a:ext cx="3835051" cy="1036500"/>
          </a:xfrm>
          <a:prstGeom prst="rect">
            <a:avLst/>
          </a:prstGeom>
          <a:noFill/>
          <a:ln>
            <a:noFill/>
          </a:ln>
        </p:spPr>
      </p:pic>
      <p:sp>
        <p:nvSpPr>
          <p:cNvPr id="139" name="Google Shape;139;p23"/>
          <p:cNvSpPr txBox="1">
            <a:spLocks noGrp="1"/>
          </p:cNvSpPr>
          <p:nvPr>
            <p:ph type="body" idx="2"/>
          </p:nvPr>
        </p:nvSpPr>
        <p:spPr>
          <a:xfrm>
            <a:off x="-1" y="2960158"/>
            <a:ext cx="3516489"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93D21"/>
              </a:buClr>
              <a:buSzPts val="2400"/>
              <a:buNone/>
            </a:pPr>
            <a:r>
              <a:rPr lang="en-US" sz="2400" b="1" dirty="0">
                <a:solidFill>
                  <a:srgbClr val="C93D21"/>
                </a:solidFill>
                <a:latin typeface="Century Gothic"/>
                <a:ea typeface="Century Gothic"/>
                <a:cs typeface="Century Gothic"/>
                <a:sym typeface="Century Gothic"/>
              </a:rPr>
              <a:t>Planning Partners</a:t>
            </a:r>
            <a:endParaRPr dirty="0"/>
          </a:p>
        </p:txBody>
      </p:sp>
      <p:pic>
        <p:nvPicPr>
          <p:cNvPr id="140" name="Google Shape;140;p23" descr="California Department of Social Services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16488" y="2588824"/>
            <a:ext cx="1035467" cy="1999296"/>
          </a:xfrm>
          <a:prstGeom prst="rect">
            <a:avLst/>
          </a:prstGeom>
          <a:noFill/>
          <a:ln>
            <a:noFill/>
          </a:ln>
        </p:spPr>
      </p:pic>
      <p:pic>
        <p:nvPicPr>
          <p:cNvPr id="141" name="Google Shape;141;p23" descr="California Commission on Aging Log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63718" y="2505293"/>
            <a:ext cx="1731089" cy="1036500"/>
          </a:xfrm>
          <a:prstGeom prst="rect">
            <a:avLst/>
          </a:prstGeom>
          <a:noFill/>
          <a:ln>
            <a:noFill/>
          </a:ln>
        </p:spPr>
      </p:pic>
      <p:pic>
        <p:nvPicPr>
          <p:cNvPr id="142" name="Google Shape;142;p23" descr="Long Term Care Ombudsman Logo"/>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06571" y="2531643"/>
            <a:ext cx="984239" cy="1173672"/>
          </a:xfrm>
          <a:prstGeom prst="rect">
            <a:avLst/>
          </a:prstGeom>
          <a:noFill/>
          <a:ln>
            <a:noFill/>
          </a:ln>
        </p:spPr>
      </p:pic>
      <p:pic>
        <p:nvPicPr>
          <p:cNvPr id="143" name="Google Shape;143;p23" descr="California Department of Aging log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875703" y="2574286"/>
            <a:ext cx="2187429" cy="1230329"/>
          </a:xfrm>
          <a:prstGeom prst="rect">
            <a:avLst/>
          </a:prstGeom>
          <a:noFill/>
          <a:ln>
            <a:noFill/>
          </a:ln>
        </p:spPr>
      </p:pic>
      <p:pic>
        <p:nvPicPr>
          <p:cNvPr id="144" name="Google Shape;144;p23" descr="California Long-Term Care Ombudsman Association logo"/>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735515" y="3409346"/>
            <a:ext cx="1904954" cy="1173672"/>
          </a:xfrm>
          <a:prstGeom prst="rect">
            <a:avLst/>
          </a:prstGeom>
          <a:noFill/>
          <a:ln>
            <a:noFill/>
          </a:ln>
        </p:spPr>
      </p:pic>
      <p:pic>
        <p:nvPicPr>
          <p:cNvPr id="145" name="Google Shape;145;p23" descr="California State Association of Public Administrators, Public Guardians, and Public Conservators logo"/>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732915" y="3820486"/>
            <a:ext cx="2671058" cy="762532"/>
          </a:xfrm>
          <a:prstGeom prst="rect">
            <a:avLst/>
          </a:prstGeom>
          <a:noFill/>
          <a:ln>
            <a:noFill/>
          </a:ln>
        </p:spPr>
      </p:pic>
      <p:pic>
        <p:nvPicPr>
          <p:cNvPr id="1026" name="Picture 2" descr="Logo: Legal Services of Northern California">
            <a:extLst>
              <a:ext uri="{FF2B5EF4-FFF2-40B4-BE49-F238E27FC236}">
                <a16:creationId xmlns:a16="http://schemas.microsoft.com/office/drawing/2014/main" id="{557C170A-7D51-4BFA-9ED9-B8FF8302C4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40447" y="3683189"/>
            <a:ext cx="1825626" cy="60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Google Shape;146;p23">
            <a:extLst>
              <a:ext uri="{C183D7F6-B498-43B3-948B-1728B52AA6E4}">
                <adec:decorative xmlns:adec="http://schemas.microsoft.com/office/drawing/2017/decorative" val="1"/>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t="79508"/>
          <a:stretch/>
        </p:blipFill>
        <p:spPr>
          <a:xfrm>
            <a:off x="-3553428" y="5042509"/>
            <a:ext cx="15742252" cy="18145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554126" y="1494191"/>
            <a:ext cx="8366717" cy="67178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75925"/>
              </a:buClr>
              <a:buSzPts val="4000"/>
              <a:buFont typeface="Century Gothic"/>
              <a:buNone/>
            </a:pPr>
            <a:r>
              <a:rPr lang="en-US" dirty="0"/>
              <a:t>Homelessness in California</a:t>
            </a:r>
            <a:endParaRPr dirty="0"/>
          </a:p>
        </p:txBody>
      </p:sp>
      <p:sp>
        <p:nvSpPr>
          <p:cNvPr id="161" name="Google Shape;161;p25"/>
          <p:cNvSpPr txBox="1">
            <a:spLocks noGrp="1"/>
          </p:cNvSpPr>
          <p:nvPr>
            <p:ph type="body" idx="1"/>
          </p:nvPr>
        </p:nvSpPr>
        <p:spPr>
          <a:xfrm>
            <a:off x="554126" y="2181958"/>
            <a:ext cx="10584897" cy="2823616"/>
          </a:xfrm>
          <a:prstGeom prst="rect">
            <a:avLst/>
          </a:prstGeom>
          <a:noFill/>
          <a:ln>
            <a:noFill/>
          </a:ln>
        </p:spPr>
        <p:txBody>
          <a:bodyPr spcFirstLastPara="1" wrap="square" lIns="91425" tIns="45700" rIns="91425" bIns="45700" anchor="t" anchorCtr="0">
            <a:noAutofit/>
          </a:bodyPr>
          <a:lstStyle/>
          <a:p>
            <a:pPr marL="635000" indent="-457200">
              <a:lnSpc>
                <a:spcPct val="100000"/>
              </a:lnSpc>
              <a:spcBef>
                <a:spcPts val="0"/>
              </a:spcBef>
              <a:spcAft>
                <a:spcPts val="1800"/>
              </a:spcAft>
              <a:buClr>
                <a:srgbClr val="5EC5BA"/>
              </a:buClr>
              <a:buSzPts val="2800"/>
            </a:pPr>
            <a:r>
              <a:rPr lang="en-US" sz="3200" b="1" dirty="0">
                <a:solidFill>
                  <a:srgbClr val="E85932"/>
                </a:solidFill>
              </a:rPr>
              <a:t>40,000</a:t>
            </a:r>
            <a:r>
              <a:rPr lang="en-US" dirty="0">
                <a:solidFill>
                  <a:schemeClr val="tx1">
                    <a:lumMod val="65000"/>
                    <a:lumOff val="35000"/>
                  </a:schemeClr>
                </a:solidFill>
              </a:rPr>
              <a:t> people age 65 and older were homeless in 2017 </a:t>
            </a:r>
          </a:p>
          <a:p>
            <a:pPr marL="635000" indent="-457200">
              <a:lnSpc>
                <a:spcPct val="100000"/>
              </a:lnSpc>
              <a:spcBef>
                <a:spcPts val="0"/>
              </a:spcBef>
              <a:spcAft>
                <a:spcPts val="1800"/>
              </a:spcAft>
              <a:buClr>
                <a:srgbClr val="5EC5BA"/>
              </a:buClr>
              <a:buSzPts val="2800"/>
            </a:pPr>
            <a:r>
              <a:rPr lang="en-US" dirty="0">
                <a:solidFill>
                  <a:schemeClr val="tx1">
                    <a:lumMod val="65000"/>
                    <a:lumOff val="35000"/>
                  </a:schemeClr>
                </a:solidFill>
              </a:rPr>
              <a:t>The number of homeless people 62 and older jumped </a:t>
            </a:r>
            <a:r>
              <a:rPr lang="en-US" sz="3200" b="1" dirty="0">
                <a:solidFill>
                  <a:srgbClr val="E85932"/>
                </a:solidFill>
              </a:rPr>
              <a:t>68.5%</a:t>
            </a:r>
            <a:r>
              <a:rPr lang="en-US" dirty="0">
                <a:solidFill>
                  <a:schemeClr val="tx1">
                    <a:lumMod val="65000"/>
                    <a:lumOff val="35000"/>
                  </a:schemeClr>
                </a:solidFill>
              </a:rPr>
              <a:t> across the United States from 2007-2017 </a:t>
            </a:r>
          </a:p>
          <a:p>
            <a:pPr marL="635000" indent="-457200">
              <a:lnSpc>
                <a:spcPct val="100000"/>
              </a:lnSpc>
              <a:spcBef>
                <a:spcPts val="0"/>
              </a:spcBef>
              <a:spcAft>
                <a:spcPts val="1800"/>
              </a:spcAft>
              <a:buClr>
                <a:srgbClr val="5EC5BA"/>
              </a:buClr>
              <a:buSzPts val="2800"/>
            </a:pPr>
            <a:r>
              <a:rPr lang="en-US" sz="3200" b="1" dirty="0">
                <a:solidFill>
                  <a:srgbClr val="E85932"/>
                </a:solidFill>
              </a:rPr>
              <a:t>44%</a:t>
            </a:r>
            <a:r>
              <a:rPr lang="en-US" dirty="0">
                <a:solidFill>
                  <a:schemeClr val="tx1">
                    <a:lumMod val="65000"/>
                    <a:lumOff val="35000"/>
                  </a:schemeClr>
                </a:solidFill>
              </a:rPr>
              <a:t> of all homeless people over 50 years of age hit the streets for the first time after turning 50</a:t>
            </a:r>
          </a:p>
        </p:txBody>
      </p:sp>
    </p:spTree>
    <p:extLst>
      <p:ext uri="{BB962C8B-B14F-4D97-AF65-F5344CB8AC3E}">
        <p14:creationId xmlns:p14="http://schemas.microsoft.com/office/powerpoint/2010/main" val="164112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749171" y="369567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C93D21"/>
              </a:buClr>
              <a:buSzPts val="3200"/>
              <a:buFont typeface="Century Gothic"/>
              <a:buNone/>
            </a:pPr>
            <a:r>
              <a:rPr lang="en-US" sz="3200" b="1" dirty="0">
                <a:solidFill>
                  <a:srgbClr val="C93D21"/>
                </a:solidFill>
                <a:latin typeface="Century Gothic"/>
                <a:ea typeface="Century Gothic"/>
                <a:cs typeface="Century Gothic"/>
                <a:sym typeface="Century Gothic"/>
              </a:rPr>
              <a:t>Preventing Eviction in the Age of COVID-19</a:t>
            </a:r>
            <a:endParaRPr dirty="0"/>
          </a:p>
        </p:txBody>
      </p:sp>
      <p:sp>
        <p:nvSpPr>
          <p:cNvPr id="152" name="Google Shape;152;p24"/>
          <p:cNvSpPr txBox="1">
            <a:spLocks noGrp="1"/>
          </p:cNvSpPr>
          <p:nvPr>
            <p:ph type="body" idx="1"/>
          </p:nvPr>
        </p:nvSpPr>
        <p:spPr>
          <a:xfrm>
            <a:off x="2441222" y="2311546"/>
            <a:ext cx="10515600" cy="438326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E9F99"/>
              </a:buClr>
              <a:buSzPts val="2400"/>
              <a:buNone/>
            </a:pPr>
            <a:r>
              <a:rPr lang="en-US" b="1" dirty="0">
                <a:solidFill>
                  <a:srgbClr val="1E9F99"/>
                </a:solidFill>
                <a:latin typeface="Calibri" panose="020F0502020204030204" pitchFamily="34" charset="0"/>
                <a:ea typeface="Montserrat"/>
                <a:cs typeface="Calibri" panose="020F0502020204030204" pitchFamily="34" charset="0"/>
                <a:sym typeface="Montserrat"/>
              </a:rPr>
              <a:t>Ollie Ehlinger </a:t>
            </a:r>
            <a:endParaRPr dirty="0">
              <a:solidFill>
                <a:srgbClr val="333333"/>
              </a:solidFill>
              <a:latin typeface="Calibri" panose="020F0502020204030204" pitchFamily="34" charset="0"/>
              <a:ea typeface="Montserrat"/>
              <a:cs typeface="Calibri" panose="020F0502020204030204" pitchFamily="34" charset="0"/>
              <a:sym typeface="Montserrat"/>
            </a:endParaRPr>
          </a:p>
          <a:p>
            <a:pPr marL="0" lvl="0" indent="0" algn="l" rtl="0">
              <a:lnSpc>
                <a:spcPct val="100000"/>
              </a:lnSpc>
              <a:spcBef>
                <a:spcPts val="0"/>
              </a:spcBef>
              <a:spcAft>
                <a:spcPts val="0"/>
              </a:spcAft>
              <a:buClr>
                <a:srgbClr val="333333"/>
              </a:buClr>
              <a:buSzPts val="2400"/>
              <a:buNone/>
            </a:pPr>
            <a:r>
              <a:rPr lang="en-US" dirty="0">
                <a:solidFill>
                  <a:schemeClr val="tx1">
                    <a:lumMod val="65000"/>
                    <a:lumOff val="35000"/>
                  </a:schemeClr>
                </a:solidFill>
                <a:latin typeface="Calibri" panose="020F0502020204030204" pitchFamily="34" charset="0"/>
                <a:ea typeface="Montserrat"/>
                <a:cs typeface="Calibri" panose="020F0502020204030204" pitchFamily="34" charset="0"/>
                <a:sym typeface="Montserrat"/>
              </a:rPr>
              <a:t>Managing Attorney </a:t>
            </a:r>
            <a:endParaRPr sz="3200" dirty="0">
              <a:solidFill>
                <a:schemeClr val="tx1">
                  <a:lumMod val="65000"/>
                  <a:lumOff val="35000"/>
                </a:schemeClr>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rgbClr val="333333"/>
              </a:buClr>
              <a:buSzPts val="2400"/>
              <a:buNone/>
            </a:pPr>
            <a:r>
              <a:rPr lang="en-US" dirty="0">
                <a:solidFill>
                  <a:schemeClr val="tx1">
                    <a:lumMod val="65000"/>
                    <a:lumOff val="35000"/>
                  </a:schemeClr>
                </a:solidFill>
                <a:latin typeface="Calibri" panose="020F0502020204030204" pitchFamily="34" charset="0"/>
                <a:ea typeface="Montserrat"/>
                <a:cs typeface="Calibri" panose="020F0502020204030204" pitchFamily="34" charset="0"/>
                <a:sym typeface="Montserrat"/>
              </a:rPr>
              <a:t>Legal Services of Northern California, Solano </a:t>
            </a:r>
            <a:endParaRPr sz="32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55" name="Google Shape;155;p24" descr="Photo of Ollie Ehling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9171" y="2132782"/>
            <a:ext cx="1483781" cy="1483781"/>
          </a:xfrm>
          <a:prstGeom prst="ellipse">
            <a:avLst/>
          </a:prstGeom>
          <a:noFill/>
          <a:ln w="28575" cap="rnd" cmpd="sng">
            <a:solidFill>
              <a:srgbClr val="C93D21"/>
            </a:solidFill>
            <a:prstDash val="solid"/>
            <a:round/>
            <a:headEnd type="none" w="sm" len="sm"/>
            <a:tailEnd type="none" w="sm" len="sm"/>
          </a:ln>
        </p:spPr>
      </p:pic>
      <p:pic>
        <p:nvPicPr>
          <p:cNvPr id="153" name="Google Shape;153;p24">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t="77103"/>
          <a:stretch/>
        </p:blipFill>
        <p:spPr>
          <a:xfrm>
            <a:off x="-3557334" y="5021235"/>
            <a:ext cx="15746159" cy="2028000"/>
          </a:xfrm>
          <a:prstGeom prst="rect">
            <a:avLst/>
          </a:prstGeom>
          <a:noFill/>
          <a:ln>
            <a:noFill/>
          </a:ln>
        </p:spPr>
      </p:pic>
      <p:pic>
        <p:nvPicPr>
          <p:cNvPr id="7" name="Picture 6">
            <a:extLst>
              <a:ext uri="{FF2B5EF4-FFF2-40B4-BE49-F238E27FC236}">
                <a16:creationId xmlns:a16="http://schemas.microsoft.com/office/drawing/2014/main" id="{F1ECA577-5D1B-E240-A7C2-418C3BAD8ABB}"/>
              </a:ext>
              <a:ext uri="{C183D7F6-B498-43B3-948B-1728B52AA6E4}">
                <adec:decorative xmlns:adec="http://schemas.microsoft.com/office/drawing/2017/decorative" val="1"/>
              </a:ext>
            </a:extLst>
          </p:cNvPr>
          <p:cNvPicPr>
            <a:picLocks noChangeAspect="1"/>
          </p:cNvPicPr>
          <p:nvPr/>
        </p:nvPicPr>
        <p:blipFill rotWithShape="1">
          <a:blip r:embed="rId5"/>
          <a:srcRect b="17895"/>
          <a:stretch/>
        </p:blipFill>
        <p:spPr>
          <a:xfrm>
            <a:off x="7838183" y="154023"/>
            <a:ext cx="4353817" cy="1623282"/>
          </a:xfrm>
          <a:prstGeom prst="rect">
            <a:avLst/>
          </a:prstGeom>
        </p:spPr>
      </p:pic>
    </p:spTree>
  </p:cSld>
  <p:clrMapOvr>
    <a:masterClrMapping/>
  </p:clrMapOvr>
</p:sld>
</file>

<file path=ppt/theme/theme1.xml><?xml version="1.0" encoding="utf-8"?>
<a:theme xmlns:a="http://schemas.openxmlformats.org/drawingml/2006/main" name="Elder Justice Lunch &amp; Learn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lder Justice Lunch &amp; Learn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lder Justice Lunch &amp; Learn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Elder Justice Lunch &amp; Learn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1821</TotalTime>
  <Words>1720</Words>
  <Application>Microsoft Office PowerPoint</Application>
  <PresentationFormat>Widescreen</PresentationFormat>
  <Paragraphs>199</Paragraphs>
  <Slides>41</Slides>
  <Notes>40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41</vt:i4>
      </vt:variant>
    </vt:vector>
  </HeadingPairs>
  <TitlesOfParts>
    <vt:vector size="49" baseType="lpstr">
      <vt:lpstr>Century Gothic</vt:lpstr>
      <vt:lpstr>Calibri</vt:lpstr>
      <vt:lpstr>Arial</vt:lpstr>
      <vt:lpstr>Elder Justice Lunch &amp; Learn 1</vt:lpstr>
      <vt:lpstr>Office Theme</vt:lpstr>
      <vt:lpstr>1_Elder Justice Lunch &amp; Learn 1</vt:lpstr>
      <vt:lpstr>1_Elder Justice Lunch &amp; Learn 2</vt:lpstr>
      <vt:lpstr>2_Elder Justice Lunch &amp; Learn 1</vt:lpstr>
      <vt:lpstr>ELDER JUSTICE LUNCH AND LEARN COLLABORATION AND THE FUTURE OF ELDER JUSTICE</vt:lpstr>
      <vt:lpstr>Welcome &amp; Introductions</vt:lpstr>
      <vt:lpstr>YOUR TOOLBOX…</vt:lpstr>
      <vt:lpstr>ACCESSIBILITY</vt:lpstr>
      <vt:lpstr>Elder Justice Lunch and Learn Series</vt:lpstr>
      <vt:lpstr>Ombudsman Services Logo Slide</vt:lpstr>
      <vt:lpstr>Series Partners</vt:lpstr>
      <vt:lpstr>Homelessness in California</vt:lpstr>
      <vt:lpstr>Preventing Eviction in the Age of COVID-19</vt:lpstr>
      <vt:lpstr>Intro to Legal Services of Northern California</vt:lpstr>
      <vt:lpstr>Evictions in the Age of COVID </vt:lpstr>
      <vt:lpstr>Important Note </vt:lpstr>
      <vt:lpstr>Eviction Procedure </vt:lpstr>
      <vt:lpstr>Eviction Procedure</vt:lpstr>
      <vt:lpstr>Notice Period I</vt:lpstr>
      <vt:lpstr>Notice Period II </vt:lpstr>
      <vt:lpstr>Notice Period III  </vt:lpstr>
      <vt:lpstr>Notice Period IV</vt:lpstr>
      <vt:lpstr>Notice Period V </vt:lpstr>
      <vt:lpstr>Notice Period VI </vt:lpstr>
      <vt:lpstr>Notice Period VII </vt:lpstr>
      <vt:lpstr>Prejudgment Period I</vt:lpstr>
      <vt:lpstr>Prejudgment Period II</vt:lpstr>
      <vt:lpstr>Prejudgment Period III</vt:lpstr>
      <vt:lpstr>Prejudgment Period IV</vt:lpstr>
      <vt:lpstr>Prejudgment Period V </vt:lpstr>
      <vt:lpstr>CPM Form 8.32 (Final Eviction Notice)</vt:lpstr>
      <vt:lpstr>Post-judgment period I </vt:lpstr>
      <vt:lpstr>Post-judgment Period II</vt:lpstr>
      <vt:lpstr>COVID Changes to Eviction Procedure I</vt:lpstr>
      <vt:lpstr>COVID Changes to Eviction Procedure II</vt:lpstr>
      <vt:lpstr>COVID Changes to Eviction Procedure III</vt:lpstr>
      <vt:lpstr>COVID Changes to Eviction Procedure IV</vt:lpstr>
      <vt:lpstr>COVID Changes to Eviction Procedure V </vt:lpstr>
      <vt:lpstr>COVID Changes to Eviction Procedure VI </vt:lpstr>
      <vt:lpstr>COVID Changes to Eviction Procedure VII </vt:lpstr>
      <vt:lpstr>COVID Changes to Eviction Procedure VIII</vt:lpstr>
      <vt:lpstr>CONTACT</vt:lpstr>
      <vt:lpstr>Q&amp;A DISCUSSION</vt:lpstr>
      <vt:lpstr>REGISTRATION NOW OPEN!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ELDER JUSTICE LUNCH AND LEARN COLLABORATION AND THE FUTURE OF ELDER JUSTICE</dc:title>
  <cp:lastModifiedBy>Mariya Kalina</cp:lastModifiedBy>
  <cp:revision>43</cp:revision>
  <dcterms:modified xsi:type="dcterms:W3CDTF">2020-07-16T18:19:07Z</dcterms:modified>
</cp:coreProperties>
</file>